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60"/>
  </p:notesMasterIdLst>
  <p:handoutMasterIdLst>
    <p:handoutMasterId r:id="rId61"/>
  </p:handoutMasterIdLst>
  <p:sldIdLst>
    <p:sldId id="256" r:id="rId5"/>
    <p:sldId id="269" r:id="rId6"/>
    <p:sldId id="271" r:id="rId7"/>
    <p:sldId id="270" r:id="rId8"/>
    <p:sldId id="278" r:id="rId9"/>
    <p:sldId id="273" r:id="rId10"/>
    <p:sldId id="275" r:id="rId11"/>
    <p:sldId id="276" r:id="rId12"/>
    <p:sldId id="277" r:id="rId13"/>
    <p:sldId id="280" r:id="rId14"/>
    <p:sldId id="279" r:id="rId15"/>
    <p:sldId id="281" r:id="rId16"/>
    <p:sldId id="282" r:id="rId17"/>
    <p:sldId id="283" r:id="rId18"/>
    <p:sldId id="284" r:id="rId19"/>
    <p:sldId id="286" r:id="rId20"/>
    <p:sldId id="291" r:id="rId21"/>
    <p:sldId id="287" r:id="rId22"/>
    <p:sldId id="288" r:id="rId23"/>
    <p:sldId id="290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27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28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4" r:id="rId56"/>
    <p:sldId id="325" r:id="rId57"/>
    <p:sldId id="329" r:id="rId58"/>
    <p:sldId id="32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D7CB8-C023-4D8C-B1F4-9ED1C700D15D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9021749-ED00-48DB-9B6A-F56DB26C2EE4}">
      <dgm:prSet phldrT="[Text]"/>
      <dgm:spPr/>
      <dgm:t>
        <a:bodyPr/>
        <a:lstStyle/>
        <a:p>
          <a:r>
            <a:rPr lang="en-US" dirty="0"/>
            <a:t>Theories for symmetry-breaking problems</a:t>
          </a:r>
        </a:p>
      </dgm:t>
    </dgm:pt>
    <dgm:pt modelId="{A8FD3F89-5C2F-4312-A2C2-FDC2B9ED00BA}" type="parTrans" cxnId="{19606990-D26C-4ADB-AEB0-1CC17A70747E}">
      <dgm:prSet/>
      <dgm:spPr/>
      <dgm:t>
        <a:bodyPr/>
        <a:lstStyle/>
        <a:p>
          <a:endParaRPr lang="en-US"/>
        </a:p>
      </dgm:t>
    </dgm:pt>
    <dgm:pt modelId="{D1D65567-70C9-4873-95C2-FA3332E9D144}" type="sibTrans" cxnId="{19606990-D26C-4ADB-AEB0-1CC17A70747E}">
      <dgm:prSet/>
      <dgm:spPr/>
      <dgm:t>
        <a:bodyPr/>
        <a:lstStyle/>
        <a:p>
          <a:pPr algn="ctr"/>
          <a:r>
            <a:rPr lang="en-US" dirty="0"/>
            <a:t>Homochirality</a:t>
          </a:r>
        </a:p>
      </dgm:t>
    </dgm:pt>
    <dgm:pt modelId="{2C9DEF12-53FE-43A4-97E5-E11E0DF9FD35}">
      <dgm:prSet phldrT="[Text]"/>
      <dgm:spPr/>
      <dgm:t>
        <a:bodyPr/>
        <a:lstStyle/>
        <a:p>
          <a:r>
            <a:rPr lang="en-US" dirty="0"/>
            <a:t>Explicit                  Symmetry-Breaking</a:t>
          </a:r>
        </a:p>
      </dgm:t>
    </dgm:pt>
    <dgm:pt modelId="{CFDD2008-346E-49A0-84A6-2CE59F2506F4}" type="parTrans" cxnId="{8F544872-9BF8-4C85-B9CF-C6092F256F20}">
      <dgm:prSet/>
      <dgm:spPr/>
      <dgm:t>
        <a:bodyPr/>
        <a:lstStyle/>
        <a:p>
          <a:endParaRPr lang="en-US"/>
        </a:p>
      </dgm:t>
    </dgm:pt>
    <dgm:pt modelId="{8631C388-C73F-4280-92E9-3ADF1D8CC578}" type="sibTrans" cxnId="{8F544872-9BF8-4C85-B9CF-C6092F256F20}">
      <dgm:prSet custT="1"/>
      <dgm:spPr/>
      <dgm:t>
        <a:bodyPr/>
        <a:lstStyle/>
        <a:p>
          <a:pPr algn="ctr"/>
          <a:r>
            <a:rPr lang="en-US" sz="1800" dirty="0"/>
            <a:t>- Weak interactions</a:t>
          </a:r>
        </a:p>
        <a:p>
          <a:pPr algn="ctr"/>
          <a:r>
            <a:rPr lang="en-US" sz="1800" dirty="0"/>
            <a:t>- Polarized light interactions</a:t>
          </a:r>
        </a:p>
      </dgm:t>
    </dgm:pt>
    <dgm:pt modelId="{A2B75C23-8C3F-4503-93D5-D65529238AD1}">
      <dgm:prSet phldrT="[Text]"/>
      <dgm:spPr/>
      <dgm:t>
        <a:bodyPr/>
        <a:lstStyle/>
        <a:p>
          <a:r>
            <a:rPr lang="en-US" dirty="0"/>
            <a:t>Spontaneous      </a:t>
          </a:r>
        </a:p>
        <a:p>
          <a:r>
            <a:rPr lang="en-US" dirty="0"/>
            <a:t>Symmetry-Breaking</a:t>
          </a:r>
        </a:p>
      </dgm:t>
    </dgm:pt>
    <dgm:pt modelId="{24C25F9E-3C8B-41F3-A592-BE440B5AC664}" type="parTrans" cxnId="{67666CC0-73FE-4D7F-A4AD-611FC1D04FD5}">
      <dgm:prSet/>
      <dgm:spPr/>
      <dgm:t>
        <a:bodyPr/>
        <a:lstStyle/>
        <a:p>
          <a:endParaRPr lang="en-US"/>
        </a:p>
      </dgm:t>
    </dgm:pt>
    <dgm:pt modelId="{C24A570E-CBA2-46B3-8FCA-09C525E2D980}" type="sibTrans" cxnId="{67666CC0-73FE-4D7F-A4AD-611FC1D04FD5}">
      <dgm:prSet/>
      <dgm:spPr/>
      <dgm:t>
        <a:bodyPr/>
        <a:lstStyle/>
        <a:p>
          <a:pPr algn="ctr"/>
          <a:r>
            <a:rPr lang="en-US" dirty="0"/>
            <a:t>Frank’s Model</a:t>
          </a:r>
        </a:p>
      </dgm:t>
    </dgm:pt>
    <dgm:pt modelId="{C0AE11E1-BB81-4C3A-A034-FA5083494C0D}" type="pres">
      <dgm:prSet presAssocID="{F45D7CB8-C023-4D8C-B1F4-9ED1C700D1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AB242DA-131A-4B8C-ABF4-C67398EC66FE}" type="pres">
      <dgm:prSet presAssocID="{49021749-ED00-48DB-9B6A-F56DB26C2EE4}" presName="hierRoot1" presStyleCnt="0">
        <dgm:presLayoutVars>
          <dgm:hierBranch val="init"/>
        </dgm:presLayoutVars>
      </dgm:prSet>
      <dgm:spPr/>
    </dgm:pt>
    <dgm:pt modelId="{DD35B698-C558-4AFE-A0B0-A6F1BE66B43F}" type="pres">
      <dgm:prSet presAssocID="{49021749-ED00-48DB-9B6A-F56DB26C2EE4}" presName="rootComposite1" presStyleCnt="0"/>
      <dgm:spPr/>
    </dgm:pt>
    <dgm:pt modelId="{E088891F-8E6D-4153-8161-FE07F491AB99}" type="pres">
      <dgm:prSet presAssocID="{49021749-ED00-48DB-9B6A-F56DB26C2EE4}" presName="rootText1" presStyleLbl="node0" presStyleIdx="0" presStyleCnt="1" custScaleX="115460">
        <dgm:presLayoutVars>
          <dgm:chMax/>
          <dgm:chPref val="3"/>
        </dgm:presLayoutVars>
      </dgm:prSet>
      <dgm:spPr/>
    </dgm:pt>
    <dgm:pt modelId="{D60E606A-2E26-4C9A-A689-6AD3428D51B3}" type="pres">
      <dgm:prSet presAssocID="{49021749-ED00-48DB-9B6A-F56DB26C2EE4}" presName="titleText1" presStyleLbl="fgAcc0" presStyleIdx="0" presStyleCnt="1" custLinFactNeighborX="-15406" custLinFactNeighborY="15465">
        <dgm:presLayoutVars>
          <dgm:chMax val="0"/>
          <dgm:chPref val="0"/>
        </dgm:presLayoutVars>
      </dgm:prSet>
      <dgm:spPr/>
    </dgm:pt>
    <dgm:pt modelId="{0BCC2054-9496-42ED-A057-C2CAEC6EFE07}" type="pres">
      <dgm:prSet presAssocID="{49021749-ED00-48DB-9B6A-F56DB26C2EE4}" presName="rootConnector1" presStyleLbl="node1" presStyleIdx="0" presStyleCnt="2"/>
      <dgm:spPr/>
    </dgm:pt>
    <dgm:pt modelId="{C95D8FDB-C485-4020-8B07-A5112A9CA6A3}" type="pres">
      <dgm:prSet presAssocID="{49021749-ED00-48DB-9B6A-F56DB26C2EE4}" presName="hierChild2" presStyleCnt="0"/>
      <dgm:spPr/>
    </dgm:pt>
    <dgm:pt modelId="{28E51C39-37E7-400C-A7AE-BDBD2960B3E4}" type="pres">
      <dgm:prSet presAssocID="{CFDD2008-346E-49A0-84A6-2CE59F2506F4}" presName="Name37" presStyleLbl="parChTrans1D2" presStyleIdx="0" presStyleCnt="2"/>
      <dgm:spPr/>
    </dgm:pt>
    <dgm:pt modelId="{E9FB34C4-D564-4048-BCA6-3BEAAB08D14E}" type="pres">
      <dgm:prSet presAssocID="{2C9DEF12-53FE-43A4-97E5-E11E0DF9FD35}" presName="hierRoot2" presStyleCnt="0">
        <dgm:presLayoutVars>
          <dgm:hierBranch val="init"/>
        </dgm:presLayoutVars>
      </dgm:prSet>
      <dgm:spPr/>
    </dgm:pt>
    <dgm:pt modelId="{AB486EF5-24DE-45AE-936C-E5D0F1FEBFE7}" type="pres">
      <dgm:prSet presAssocID="{2C9DEF12-53FE-43A4-97E5-E11E0DF9FD35}" presName="rootComposite" presStyleCnt="0"/>
      <dgm:spPr/>
    </dgm:pt>
    <dgm:pt modelId="{DE1E3A4C-7466-45DA-ACA5-ECF81535F2C1}" type="pres">
      <dgm:prSet presAssocID="{2C9DEF12-53FE-43A4-97E5-E11E0DF9FD35}" presName="rootText" presStyleLbl="node1" presStyleIdx="0" presStyleCnt="2" custScaleX="144162">
        <dgm:presLayoutVars>
          <dgm:chMax/>
          <dgm:chPref val="3"/>
        </dgm:presLayoutVars>
      </dgm:prSet>
      <dgm:spPr/>
    </dgm:pt>
    <dgm:pt modelId="{226FE239-AE97-414A-9A43-2922D30C67E7}" type="pres">
      <dgm:prSet presAssocID="{2C9DEF12-53FE-43A4-97E5-E11E0DF9FD35}" presName="titleText2" presStyleLbl="fgAcc1" presStyleIdx="0" presStyleCnt="2" custScaleX="120672" custScaleY="154697" custLinFactY="22109" custLinFactNeighborX="-20422" custLinFactNeighborY="100000">
        <dgm:presLayoutVars>
          <dgm:chMax val="0"/>
          <dgm:chPref val="0"/>
        </dgm:presLayoutVars>
      </dgm:prSet>
      <dgm:spPr/>
    </dgm:pt>
    <dgm:pt modelId="{B884BB20-DF2A-4C81-9491-C98079D41250}" type="pres">
      <dgm:prSet presAssocID="{2C9DEF12-53FE-43A4-97E5-E11E0DF9FD35}" presName="rootConnector" presStyleLbl="node2" presStyleIdx="0" presStyleCnt="0"/>
      <dgm:spPr/>
    </dgm:pt>
    <dgm:pt modelId="{B635F8CB-B502-4FE6-9BDF-9874457EF848}" type="pres">
      <dgm:prSet presAssocID="{2C9DEF12-53FE-43A4-97E5-E11E0DF9FD35}" presName="hierChild4" presStyleCnt="0"/>
      <dgm:spPr/>
    </dgm:pt>
    <dgm:pt modelId="{4F8521CC-91B7-488B-8222-B6658A75DEBC}" type="pres">
      <dgm:prSet presAssocID="{2C9DEF12-53FE-43A4-97E5-E11E0DF9FD35}" presName="hierChild5" presStyleCnt="0"/>
      <dgm:spPr/>
    </dgm:pt>
    <dgm:pt modelId="{0DDF965F-2ADF-4301-9E6C-176DCF7F1667}" type="pres">
      <dgm:prSet presAssocID="{24C25F9E-3C8B-41F3-A592-BE440B5AC664}" presName="Name37" presStyleLbl="parChTrans1D2" presStyleIdx="1" presStyleCnt="2"/>
      <dgm:spPr/>
    </dgm:pt>
    <dgm:pt modelId="{30C40C7C-1DC1-428A-A87B-47EC82D80C9A}" type="pres">
      <dgm:prSet presAssocID="{A2B75C23-8C3F-4503-93D5-D65529238AD1}" presName="hierRoot2" presStyleCnt="0">
        <dgm:presLayoutVars>
          <dgm:hierBranch val="init"/>
        </dgm:presLayoutVars>
      </dgm:prSet>
      <dgm:spPr/>
    </dgm:pt>
    <dgm:pt modelId="{D7DEFF17-5762-4036-B940-2A3D512B2178}" type="pres">
      <dgm:prSet presAssocID="{A2B75C23-8C3F-4503-93D5-D65529238AD1}" presName="rootComposite" presStyleCnt="0"/>
      <dgm:spPr/>
    </dgm:pt>
    <dgm:pt modelId="{9F1E01B1-0F7D-4C64-84E4-A0178918B7B1}" type="pres">
      <dgm:prSet presAssocID="{A2B75C23-8C3F-4503-93D5-D65529238AD1}" presName="rootText" presStyleLbl="node1" presStyleIdx="1" presStyleCnt="2" custScaleX="138366">
        <dgm:presLayoutVars>
          <dgm:chMax/>
          <dgm:chPref val="3"/>
        </dgm:presLayoutVars>
      </dgm:prSet>
      <dgm:spPr/>
    </dgm:pt>
    <dgm:pt modelId="{294D20FC-743D-4D2E-9BDD-6CD843173E37}" type="pres">
      <dgm:prSet presAssocID="{A2B75C23-8C3F-4503-93D5-D65529238AD1}" presName="titleText2" presStyleLbl="fgAcc1" presStyleIdx="1" presStyleCnt="2" custLinFactNeighborX="-12472" custLinFactNeighborY="44046">
        <dgm:presLayoutVars>
          <dgm:chMax val="0"/>
          <dgm:chPref val="0"/>
        </dgm:presLayoutVars>
      </dgm:prSet>
      <dgm:spPr/>
    </dgm:pt>
    <dgm:pt modelId="{BA3FEA67-DEA6-48C8-BEBC-BC9F00BFA5D8}" type="pres">
      <dgm:prSet presAssocID="{A2B75C23-8C3F-4503-93D5-D65529238AD1}" presName="rootConnector" presStyleLbl="node2" presStyleIdx="0" presStyleCnt="0"/>
      <dgm:spPr/>
    </dgm:pt>
    <dgm:pt modelId="{D4707A5D-F538-4B49-9541-42A6C1524A5C}" type="pres">
      <dgm:prSet presAssocID="{A2B75C23-8C3F-4503-93D5-D65529238AD1}" presName="hierChild4" presStyleCnt="0"/>
      <dgm:spPr/>
    </dgm:pt>
    <dgm:pt modelId="{7E7EA718-5088-4C8F-B7E7-31299C9AA8BD}" type="pres">
      <dgm:prSet presAssocID="{A2B75C23-8C3F-4503-93D5-D65529238AD1}" presName="hierChild5" presStyleCnt="0"/>
      <dgm:spPr/>
    </dgm:pt>
    <dgm:pt modelId="{DA8C75E4-8FDB-46E5-8FA7-7C8398825EB9}" type="pres">
      <dgm:prSet presAssocID="{49021749-ED00-48DB-9B6A-F56DB26C2EE4}" presName="hierChild3" presStyleCnt="0"/>
      <dgm:spPr/>
    </dgm:pt>
  </dgm:ptLst>
  <dgm:cxnLst>
    <dgm:cxn modelId="{6D87DF0C-4DA3-4988-A953-375B17762BE6}" type="presOf" srcId="{A2B75C23-8C3F-4503-93D5-D65529238AD1}" destId="{BA3FEA67-DEA6-48C8-BEBC-BC9F00BFA5D8}" srcOrd="1" destOrd="0" presId="urn:microsoft.com/office/officeart/2008/layout/NameandTitleOrganizationalChart"/>
    <dgm:cxn modelId="{91A55025-C7F1-468A-8715-8D0A1B870B4A}" type="presOf" srcId="{F45D7CB8-C023-4D8C-B1F4-9ED1C700D15D}" destId="{C0AE11E1-BB81-4C3A-A034-FA5083494C0D}" srcOrd="0" destOrd="0" presId="urn:microsoft.com/office/officeart/2008/layout/NameandTitleOrganizationalChart"/>
    <dgm:cxn modelId="{04FCE625-3C85-4E4F-AEF6-FF660359D67C}" type="presOf" srcId="{8631C388-C73F-4280-92E9-3ADF1D8CC578}" destId="{226FE239-AE97-414A-9A43-2922D30C67E7}" srcOrd="0" destOrd="0" presId="urn:microsoft.com/office/officeart/2008/layout/NameandTitleOrganizationalChart"/>
    <dgm:cxn modelId="{7314586A-5F32-4DFA-92AC-9F40D69ADA80}" type="presOf" srcId="{49021749-ED00-48DB-9B6A-F56DB26C2EE4}" destId="{E088891F-8E6D-4153-8161-FE07F491AB99}" srcOrd="0" destOrd="0" presId="urn:microsoft.com/office/officeart/2008/layout/NameandTitleOrganizationalChart"/>
    <dgm:cxn modelId="{8F544872-9BF8-4C85-B9CF-C6092F256F20}" srcId="{49021749-ED00-48DB-9B6A-F56DB26C2EE4}" destId="{2C9DEF12-53FE-43A4-97E5-E11E0DF9FD35}" srcOrd="0" destOrd="0" parTransId="{CFDD2008-346E-49A0-84A6-2CE59F2506F4}" sibTransId="{8631C388-C73F-4280-92E9-3ADF1D8CC578}"/>
    <dgm:cxn modelId="{8F40B772-5963-4F22-AFEE-B43829B6FC36}" type="presOf" srcId="{2C9DEF12-53FE-43A4-97E5-E11E0DF9FD35}" destId="{B884BB20-DF2A-4C81-9491-C98079D41250}" srcOrd="1" destOrd="0" presId="urn:microsoft.com/office/officeart/2008/layout/NameandTitleOrganizationalChart"/>
    <dgm:cxn modelId="{B7280C8F-08A6-4EAF-83DD-0EDF0BE9DE51}" type="presOf" srcId="{49021749-ED00-48DB-9B6A-F56DB26C2EE4}" destId="{0BCC2054-9496-42ED-A057-C2CAEC6EFE07}" srcOrd="1" destOrd="0" presId="urn:microsoft.com/office/officeart/2008/layout/NameandTitleOrganizationalChart"/>
    <dgm:cxn modelId="{19606990-D26C-4ADB-AEB0-1CC17A70747E}" srcId="{F45D7CB8-C023-4D8C-B1F4-9ED1C700D15D}" destId="{49021749-ED00-48DB-9B6A-F56DB26C2EE4}" srcOrd="0" destOrd="0" parTransId="{A8FD3F89-5C2F-4312-A2C2-FDC2B9ED00BA}" sibTransId="{D1D65567-70C9-4873-95C2-FA3332E9D144}"/>
    <dgm:cxn modelId="{5AE1CDA0-8A2D-4F09-A513-02E9E34DA6E3}" type="presOf" srcId="{CFDD2008-346E-49A0-84A6-2CE59F2506F4}" destId="{28E51C39-37E7-400C-A7AE-BDBD2960B3E4}" srcOrd="0" destOrd="0" presId="urn:microsoft.com/office/officeart/2008/layout/NameandTitleOrganizationalChart"/>
    <dgm:cxn modelId="{D6EB37BB-ED24-4934-90A6-5F927E5E3AE4}" type="presOf" srcId="{C24A570E-CBA2-46B3-8FCA-09C525E2D980}" destId="{294D20FC-743D-4D2E-9BDD-6CD843173E37}" srcOrd="0" destOrd="0" presId="urn:microsoft.com/office/officeart/2008/layout/NameandTitleOrganizationalChart"/>
    <dgm:cxn modelId="{67666CC0-73FE-4D7F-A4AD-611FC1D04FD5}" srcId="{49021749-ED00-48DB-9B6A-F56DB26C2EE4}" destId="{A2B75C23-8C3F-4503-93D5-D65529238AD1}" srcOrd="1" destOrd="0" parTransId="{24C25F9E-3C8B-41F3-A592-BE440B5AC664}" sibTransId="{C24A570E-CBA2-46B3-8FCA-09C525E2D980}"/>
    <dgm:cxn modelId="{A474C1C3-A4F7-49EE-8B2C-3D9A36B177CA}" type="presOf" srcId="{D1D65567-70C9-4873-95C2-FA3332E9D144}" destId="{D60E606A-2E26-4C9A-A689-6AD3428D51B3}" srcOrd="0" destOrd="0" presId="urn:microsoft.com/office/officeart/2008/layout/NameandTitleOrganizationalChart"/>
    <dgm:cxn modelId="{ABDF93C9-DC05-4D88-B264-ACF0A40AF657}" type="presOf" srcId="{A2B75C23-8C3F-4503-93D5-D65529238AD1}" destId="{9F1E01B1-0F7D-4C64-84E4-A0178918B7B1}" srcOrd="0" destOrd="0" presId="urn:microsoft.com/office/officeart/2008/layout/NameandTitleOrganizationalChart"/>
    <dgm:cxn modelId="{F699B7DB-D386-4667-ADFB-6DCD71A76121}" type="presOf" srcId="{2C9DEF12-53FE-43A4-97E5-E11E0DF9FD35}" destId="{DE1E3A4C-7466-45DA-ACA5-ECF81535F2C1}" srcOrd="0" destOrd="0" presId="urn:microsoft.com/office/officeart/2008/layout/NameandTitleOrganizationalChart"/>
    <dgm:cxn modelId="{DD69FAE1-CED1-40F6-A4E5-227DB84F2A6D}" type="presOf" srcId="{24C25F9E-3C8B-41F3-A592-BE440B5AC664}" destId="{0DDF965F-2ADF-4301-9E6C-176DCF7F1667}" srcOrd="0" destOrd="0" presId="urn:microsoft.com/office/officeart/2008/layout/NameandTitleOrganizationalChart"/>
    <dgm:cxn modelId="{3D8FDC22-4CBD-4A37-87F6-4C20D13A9B5F}" type="presParOf" srcId="{C0AE11E1-BB81-4C3A-A034-FA5083494C0D}" destId="{3AB242DA-131A-4B8C-ABF4-C67398EC66FE}" srcOrd="0" destOrd="0" presId="urn:microsoft.com/office/officeart/2008/layout/NameandTitleOrganizationalChart"/>
    <dgm:cxn modelId="{9E84B345-393C-4C55-96DC-6FDF21910AB1}" type="presParOf" srcId="{3AB242DA-131A-4B8C-ABF4-C67398EC66FE}" destId="{DD35B698-C558-4AFE-A0B0-A6F1BE66B43F}" srcOrd="0" destOrd="0" presId="urn:microsoft.com/office/officeart/2008/layout/NameandTitleOrganizationalChart"/>
    <dgm:cxn modelId="{51E0450B-B88A-4960-9BF6-D99FA076C3B6}" type="presParOf" srcId="{DD35B698-C558-4AFE-A0B0-A6F1BE66B43F}" destId="{E088891F-8E6D-4153-8161-FE07F491AB99}" srcOrd="0" destOrd="0" presId="urn:microsoft.com/office/officeart/2008/layout/NameandTitleOrganizationalChart"/>
    <dgm:cxn modelId="{13B1883C-7A2B-49B2-9791-AA36A79590FF}" type="presParOf" srcId="{DD35B698-C558-4AFE-A0B0-A6F1BE66B43F}" destId="{D60E606A-2E26-4C9A-A689-6AD3428D51B3}" srcOrd="1" destOrd="0" presId="urn:microsoft.com/office/officeart/2008/layout/NameandTitleOrganizationalChart"/>
    <dgm:cxn modelId="{59E764B3-1A73-4704-9636-97DBB13FA449}" type="presParOf" srcId="{DD35B698-C558-4AFE-A0B0-A6F1BE66B43F}" destId="{0BCC2054-9496-42ED-A057-C2CAEC6EFE07}" srcOrd="2" destOrd="0" presId="urn:microsoft.com/office/officeart/2008/layout/NameandTitleOrganizationalChart"/>
    <dgm:cxn modelId="{C7B045F4-2516-4CE9-A570-ED665ED8DD35}" type="presParOf" srcId="{3AB242DA-131A-4B8C-ABF4-C67398EC66FE}" destId="{C95D8FDB-C485-4020-8B07-A5112A9CA6A3}" srcOrd="1" destOrd="0" presId="urn:microsoft.com/office/officeart/2008/layout/NameandTitleOrganizationalChart"/>
    <dgm:cxn modelId="{959199FC-6F40-4F2D-A55A-69E03FA216B7}" type="presParOf" srcId="{C95D8FDB-C485-4020-8B07-A5112A9CA6A3}" destId="{28E51C39-37E7-400C-A7AE-BDBD2960B3E4}" srcOrd="0" destOrd="0" presId="urn:microsoft.com/office/officeart/2008/layout/NameandTitleOrganizationalChart"/>
    <dgm:cxn modelId="{D3024822-E1FC-4D59-BA14-DD6D9E284A3A}" type="presParOf" srcId="{C95D8FDB-C485-4020-8B07-A5112A9CA6A3}" destId="{E9FB34C4-D564-4048-BCA6-3BEAAB08D14E}" srcOrd="1" destOrd="0" presId="urn:microsoft.com/office/officeart/2008/layout/NameandTitleOrganizationalChart"/>
    <dgm:cxn modelId="{E3792AF8-5147-44D5-81ED-F38AA0177353}" type="presParOf" srcId="{E9FB34C4-D564-4048-BCA6-3BEAAB08D14E}" destId="{AB486EF5-24DE-45AE-936C-E5D0F1FEBFE7}" srcOrd="0" destOrd="0" presId="urn:microsoft.com/office/officeart/2008/layout/NameandTitleOrganizationalChart"/>
    <dgm:cxn modelId="{F008D339-2CEF-41DA-90F0-BA2C79B2E9A9}" type="presParOf" srcId="{AB486EF5-24DE-45AE-936C-E5D0F1FEBFE7}" destId="{DE1E3A4C-7466-45DA-ACA5-ECF81535F2C1}" srcOrd="0" destOrd="0" presId="urn:microsoft.com/office/officeart/2008/layout/NameandTitleOrganizationalChart"/>
    <dgm:cxn modelId="{C89E2B9C-AEE1-467E-B596-CF1399A4FB80}" type="presParOf" srcId="{AB486EF5-24DE-45AE-936C-E5D0F1FEBFE7}" destId="{226FE239-AE97-414A-9A43-2922D30C67E7}" srcOrd="1" destOrd="0" presId="urn:microsoft.com/office/officeart/2008/layout/NameandTitleOrganizationalChart"/>
    <dgm:cxn modelId="{4EEDF9D7-3479-4B81-BE52-C8C8B92960C7}" type="presParOf" srcId="{AB486EF5-24DE-45AE-936C-E5D0F1FEBFE7}" destId="{B884BB20-DF2A-4C81-9491-C98079D41250}" srcOrd="2" destOrd="0" presId="urn:microsoft.com/office/officeart/2008/layout/NameandTitleOrganizationalChart"/>
    <dgm:cxn modelId="{2BB2771D-B870-4669-9DBB-47914E1F7E61}" type="presParOf" srcId="{E9FB34C4-D564-4048-BCA6-3BEAAB08D14E}" destId="{B635F8CB-B502-4FE6-9BDF-9874457EF848}" srcOrd="1" destOrd="0" presId="urn:microsoft.com/office/officeart/2008/layout/NameandTitleOrganizationalChart"/>
    <dgm:cxn modelId="{A8D311EB-E0F6-40D5-B37D-BA93C1E2ACE9}" type="presParOf" srcId="{E9FB34C4-D564-4048-BCA6-3BEAAB08D14E}" destId="{4F8521CC-91B7-488B-8222-B6658A75DEBC}" srcOrd="2" destOrd="0" presId="urn:microsoft.com/office/officeart/2008/layout/NameandTitleOrganizationalChart"/>
    <dgm:cxn modelId="{C5FECEB6-96AD-42E7-9E43-AA2A0090731D}" type="presParOf" srcId="{C95D8FDB-C485-4020-8B07-A5112A9CA6A3}" destId="{0DDF965F-2ADF-4301-9E6C-176DCF7F1667}" srcOrd="2" destOrd="0" presId="urn:microsoft.com/office/officeart/2008/layout/NameandTitleOrganizationalChart"/>
    <dgm:cxn modelId="{03BA6971-E7F9-4A50-9A7B-8E95D3BF96DB}" type="presParOf" srcId="{C95D8FDB-C485-4020-8B07-A5112A9CA6A3}" destId="{30C40C7C-1DC1-428A-A87B-47EC82D80C9A}" srcOrd="3" destOrd="0" presId="urn:microsoft.com/office/officeart/2008/layout/NameandTitleOrganizationalChart"/>
    <dgm:cxn modelId="{E8D31DB4-8228-4AE3-88C7-172DD93DC902}" type="presParOf" srcId="{30C40C7C-1DC1-428A-A87B-47EC82D80C9A}" destId="{D7DEFF17-5762-4036-B940-2A3D512B2178}" srcOrd="0" destOrd="0" presId="urn:microsoft.com/office/officeart/2008/layout/NameandTitleOrganizationalChart"/>
    <dgm:cxn modelId="{5F0AE84D-A31F-4683-8C66-D1C6D0C795D8}" type="presParOf" srcId="{D7DEFF17-5762-4036-B940-2A3D512B2178}" destId="{9F1E01B1-0F7D-4C64-84E4-A0178918B7B1}" srcOrd="0" destOrd="0" presId="urn:microsoft.com/office/officeart/2008/layout/NameandTitleOrganizationalChart"/>
    <dgm:cxn modelId="{16CC3766-A464-42D6-8EAB-F90CCE419D70}" type="presParOf" srcId="{D7DEFF17-5762-4036-B940-2A3D512B2178}" destId="{294D20FC-743D-4D2E-9BDD-6CD843173E37}" srcOrd="1" destOrd="0" presId="urn:microsoft.com/office/officeart/2008/layout/NameandTitleOrganizationalChart"/>
    <dgm:cxn modelId="{C260F2D7-4414-48E8-9F6B-44D79278A5F1}" type="presParOf" srcId="{D7DEFF17-5762-4036-B940-2A3D512B2178}" destId="{BA3FEA67-DEA6-48C8-BEBC-BC9F00BFA5D8}" srcOrd="2" destOrd="0" presId="urn:microsoft.com/office/officeart/2008/layout/NameandTitleOrganizationalChart"/>
    <dgm:cxn modelId="{C75FB62C-093D-43EB-8C16-1744E3EDCCCC}" type="presParOf" srcId="{30C40C7C-1DC1-428A-A87B-47EC82D80C9A}" destId="{D4707A5D-F538-4B49-9541-42A6C1524A5C}" srcOrd="1" destOrd="0" presId="urn:microsoft.com/office/officeart/2008/layout/NameandTitleOrganizationalChart"/>
    <dgm:cxn modelId="{7BC7AF3E-E9B2-40D7-8637-0CD53CBC2A59}" type="presParOf" srcId="{30C40C7C-1DC1-428A-A87B-47EC82D80C9A}" destId="{7E7EA718-5088-4C8F-B7E7-31299C9AA8BD}" srcOrd="2" destOrd="0" presId="urn:microsoft.com/office/officeart/2008/layout/NameandTitleOrganizationalChart"/>
    <dgm:cxn modelId="{75464B5C-8CDB-44CE-9B99-CB1375055712}" type="presParOf" srcId="{3AB242DA-131A-4B8C-ABF4-C67398EC66FE}" destId="{DA8C75E4-8FDB-46E5-8FA7-7C8398825EB9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F965F-2ADF-4301-9E6C-176DCF7F1667}">
      <dsp:nvSpPr>
        <dsp:cNvPr id="0" name=""/>
        <dsp:cNvSpPr/>
      </dsp:nvSpPr>
      <dsp:spPr>
        <a:xfrm>
          <a:off x="4034539" y="1423907"/>
          <a:ext cx="2214019" cy="776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905"/>
              </a:lnTo>
              <a:lnTo>
                <a:pt x="2214019" y="462905"/>
              </a:lnTo>
              <a:lnTo>
                <a:pt x="2214019" y="776485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51C39-37E7-400C-A7AE-BDBD2960B3E4}">
      <dsp:nvSpPr>
        <dsp:cNvPr id="0" name=""/>
        <dsp:cNvSpPr/>
      </dsp:nvSpPr>
      <dsp:spPr>
        <a:xfrm>
          <a:off x="1954663" y="1423907"/>
          <a:ext cx="2079875" cy="776485"/>
        </a:xfrm>
        <a:custGeom>
          <a:avLst/>
          <a:gdLst/>
          <a:ahLst/>
          <a:cxnLst/>
          <a:rect l="0" t="0" r="0" b="0"/>
          <a:pathLst>
            <a:path>
              <a:moveTo>
                <a:pt x="2079875" y="0"/>
              </a:moveTo>
              <a:lnTo>
                <a:pt x="2079875" y="462905"/>
              </a:lnTo>
              <a:lnTo>
                <a:pt x="0" y="462905"/>
              </a:lnTo>
              <a:lnTo>
                <a:pt x="0" y="776485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8891F-8E6D-4153-8161-FE07F491AB99}">
      <dsp:nvSpPr>
        <dsp:cNvPr id="0" name=""/>
        <dsp:cNvSpPr/>
      </dsp:nvSpPr>
      <dsp:spPr>
        <a:xfrm>
          <a:off x="2536064" y="79989"/>
          <a:ext cx="2996949" cy="1343917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8964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Theories for symmetry-breaking problems</a:t>
          </a:r>
        </a:p>
      </dsp:txBody>
      <dsp:txXfrm>
        <a:off x="2536064" y="79989"/>
        <a:ext cx="2996949" cy="1343917"/>
      </dsp:txXfrm>
    </dsp:sp>
    <dsp:sp modelId="{D60E606A-2E26-4C9A-A689-6AD3428D51B3}">
      <dsp:nvSpPr>
        <dsp:cNvPr id="0" name=""/>
        <dsp:cNvSpPr/>
      </dsp:nvSpPr>
      <dsp:spPr>
        <a:xfrm>
          <a:off x="2895942" y="1194537"/>
          <a:ext cx="2336094" cy="4479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17145" rIns="6858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Homochirality</a:t>
          </a:r>
        </a:p>
      </dsp:txBody>
      <dsp:txXfrm>
        <a:off x="2895942" y="1194537"/>
        <a:ext cx="2336094" cy="447972"/>
      </dsp:txXfrm>
    </dsp:sp>
    <dsp:sp modelId="{DE1E3A4C-7466-45DA-ACA5-ECF81535F2C1}">
      <dsp:nvSpPr>
        <dsp:cNvPr id="0" name=""/>
        <dsp:cNvSpPr/>
      </dsp:nvSpPr>
      <dsp:spPr>
        <a:xfrm>
          <a:off x="83685" y="2200392"/>
          <a:ext cx="3741956" cy="1343917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896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Explicit                  Symmetry-Breaking</a:t>
          </a:r>
        </a:p>
      </dsp:txBody>
      <dsp:txXfrm>
        <a:off x="83685" y="2200392"/>
        <a:ext cx="3741956" cy="1343917"/>
      </dsp:txXfrm>
    </dsp:sp>
    <dsp:sp modelId="{226FE239-AE97-414A-9A43-2922D30C67E7}">
      <dsp:nvSpPr>
        <dsp:cNvPr id="0" name=""/>
        <dsp:cNvSpPr/>
      </dsp:nvSpPr>
      <dsp:spPr>
        <a:xfrm>
          <a:off x="457429" y="3203137"/>
          <a:ext cx="2819011" cy="69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Weak interactions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Polarized light interactions</a:t>
          </a:r>
        </a:p>
      </dsp:txBody>
      <dsp:txXfrm>
        <a:off x="457429" y="3203137"/>
        <a:ext cx="2819011" cy="693000"/>
      </dsp:txXfrm>
    </dsp:sp>
    <dsp:sp modelId="{9F1E01B1-0F7D-4C64-84E4-A0178918B7B1}">
      <dsp:nvSpPr>
        <dsp:cNvPr id="0" name=""/>
        <dsp:cNvSpPr/>
      </dsp:nvSpPr>
      <dsp:spPr>
        <a:xfrm>
          <a:off x="4452803" y="2200392"/>
          <a:ext cx="3591511" cy="1343917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1335015"/>
                <a:satOff val="17844"/>
                <a:lumOff val="8628"/>
                <a:alphaOff val="0"/>
                <a:shade val="74000"/>
                <a:satMod val="130000"/>
                <a:lumMod val="90000"/>
              </a:schemeClr>
              <a:schemeClr val="accent4">
                <a:hueOff val="1335015"/>
                <a:satOff val="17844"/>
                <a:lumOff val="86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896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Spontaneous     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Symmetry-Breaking</a:t>
          </a:r>
        </a:p>
      </dsp:txBody>
      <dsp:txXfrm>
        <a:off x="4452803" y="2200392"/>
        <a:ext cx="3591511" cy="1343917"/>
      </dsp:txXfrm>
    </dsp:sp>
    <dsp:sp modelId="{294D20FC-743D-4D2E-9BDD-6CD843173E37}">
      <dsp:nvSpPr>
        <dsp:cNvPr id="0" name=""/>
        <dsp:cNvSpPr/>
      </dsp:nvSpPr>
      <dsp:spPr>
        <a:xfrm>
          <a:off x="5178503" y="3442976"/>
          <a:ext cx="2336094" cy="4479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335015"/>
              <a:satOff val="17844"/>
              <a:lumOff val="8628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740" tIns="19685" rIns="7874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Frank’s Model</a:t>
          </a:r>
        </a:p>
      </dsp:txBody>
      <dsp:txXfrm>
        <a:off x="5178503" y="3442976"/>
        <a:ext cx="2336094" cy="447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6/19/2023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6/19/2023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80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15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57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3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321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505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4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61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9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3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6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98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16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95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7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39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biological homochirality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04900" y="4220237"/>
            <a:ext cx="5734050" cy="95556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Noise-Induced Symmetry Breaking </a:t>
            </a:r>
          </a:p>
          <a:p>
            <a:r>
              <a:rPr lang="en-US" b="1" dirty="0"/>
              <a:t>Far from Equilibrium</a:t>
            </a:r>
          </a:p>
          <a:p>
            <a:r>
              <a:rPr lang="en-US" b="1" dirty="0"/>
              <a:t>Physics of Complex Systems – Spring 2023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59" y="1786540"/>
            <a:ext cx="5707742" cy="3567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BEF8A-37D6-4A0B-BEE2-267777F5AC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4" y="157086"/>
            <a:ext cx="1470991" cy="1470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0FDA4-73B8-4958-8958-135D1E3D351B}"/>
              </a:ext>
            </a:extLst>
          </p:cNvPr>
          <p:cNvSpPr txBox="1"/>
          <p:nvPr/>
        </p:nvSpPr>
        <p:spPr>
          <a:xfrm>
            <a:off x="6484259" y="5378109"/>
            <a:ext cx="3047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Quanta Magazine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7" y="982132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Homochirality: Spontaneous Symmetry-Breaking Theories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B70F7-42A3-462F-AC94-B0F685530157}"/>
              </a:ext>
            </a:extLst>
          </p:cNvPr>
          <p:cNvSpPr txBox="1"/>
          <p:nvPr/>
        </p:nvSpPr>
        <p:spPr>
          <a:xfrm>
            <a:off x="1009649" y="3187872"/>
            <a:ext cx="10172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governing laws are perfectly symmetric, and as a result, the symmetric state is a final solution, but it may be an </a:t>
            </a:r>
            <a:r>
              <a:rPr lang="en-US" sz="2400" b="1" dirty="0"/>
              <a:t>unstable solution</a:t>
            </a:r>
            <a:r>
              <a:rPr lang="en-US" sz="2400" dirty="0"/>
              <a:t>. In this case, even the slightest perturbation to the system moves the system away from the symmetric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45B89-9697-457E-97DB-5950DB40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7" y="982132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Spontaneous Symmetry-Breaking Theories: Frank’s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757FEF-936A-40E7-9293-A05FDF63F403}"/>
              </a:ext>
            </a:extLst>
          </p:cNvPr>
          <p:cNvGrpSpPr/>
          <p:nvPr/>
        </p:nvGrpSpPr>
        <p:grpSpPr>
          <a:xfrm>
            <a:off x="1377735" y="3307346"/>
            <a:ext cx="8865024" cy="1818871"/>
            <a:chOff x="1132908" y="3294094"/>
            <a:chExt cx="8865024" cy="18188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9CF99B-05FD-4946-A939-4FF4205B5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1" t="35356" r="28371" b="54397"/>
            <a:stretch/>
          </p:blipFill>
          <p:spPr>
            <a:xfrm>
              <a:off x="4803079" y="3294094"/>
              <a:ext cx="5194853" cy="7023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D6072D-42DD-4CDB-8A99-848B1F774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47" t="58005" r="40049" b="31630"/>
            <a:stretch/>
          </p:blipFill>
          <p:spPr>
            <a:xfrm>
              <a:off x="5982523" y="4402503"/>
              <a:ext cx="2597426" cy="710462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0318738C-CF37-4A96-AD91-8A9D37DEF8AA}"/>
                </a:ext>
              </a:extLst>
            </p:cNvPr>
            <p:cNvSpPr/>
            <p:nvPr/>
          </p:nvSpPr>
          <p:spPr>
            <a:xfrm>
              <a:off x="1132908" y="3398456"/>
              <a:ext cx="2750660" cy="49364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Auto-Catalysis Reaction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FBD7E9-EAE8-41FA-9B00-569095C40C72}"/>
                </a:ext>
              </a:extLst>
            </p:cNvPr>
            <p:cNvSpPr/>
            <p:nvPr/>
          </p:nvSpPr>
          <p:spPr>
            <a:xfrm>
              <a:off x="1132908" y="4510913"/>
              <a:ext cx="2750660" cy="493643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Chiral Inhibition Reaction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A21761-0E2A-457E-BB91-64FDE5D0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7" y="982132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Spontaneous Symmetry-Breaking Theories: Frank’s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757FEF-936A-40E7-9293-A05FDF63F403}"/>
              </a:ext>
            </a:extLst>
          </p:cNvPr>
          <p:cNvGrpSpPr/>
          <p:nvPr/>
        </p:nvGrpSpPr>
        <p:grpSpPr>
          <a:xfrm>
            <a:off x="1410929" y="2742297"/>
            <a:ext cx="7110218" cy="1368659"/>
            <a:chOff x="1132907" y="3294094"/>
            <a:chExt cx="8865025" cy="18188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9CF99B-05FD-4946-A939-4FF4205B5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1" t="35356" r="28371" b="54397"/>
            <a:stretch/>
          </p:blipFill>
          <p:spPr>
            <a:xfrm>
              <a:off x="4803079" y="3294094"/>
              <a:ext cx="5194853" cy="7023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D6072D-42DD-4CDB-8A99-848B1F774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47" t="58005" r="40049" b="31630"/>
            <a:stretch/>
          </p:blipFill>
          <p:spPr>
            <a:xfrm>
              <a:off x="5982523" y="4402503"/>
              <a:ext cx="2597426" cy="710462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0318738C-CF37-4A96-AD91-8A9D37DEF8AA}"/>
                </a:ext>
              </a:extLst>
            </p:cNvPr>
            <p:cNvSpPr/>
            <p:nvPr/>
          </p:nvSpPr>
          <p:spPr>
            <a:xfrm>
              <a:off x="1132907" y="3398456"/>
              <a:ext cx="3131606" cy="493643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Auto-Catalysis Reaction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7FBD7E9-EAE8-41FA-9B00-569095C40C72}"/>
                </a:ext>
              </a:extLst>
            </p:cNvPr>
            <p:cNvSpPr/>
            <p:nvPr/>
          </p:nvSpPr>
          <p:spPr>
            <a:xfrm>
              <a:off x="1132908" y="4510914"/>
              <a:ext cx="3379448" cy="493643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Chiral Inhibition Reaction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B372BC-0AFF-4418-A208-7301D7AFC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33325" r="25000" b="16505"/>
          <a:stretch/>
        </p:blipFill>
        <p:spPr>
          <a:xfrm>
            <a:off x="4502553" y="4255769"/>
            <a:ext cx="3870642" cy="198504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795B03D-E424-4CC6-BA2C-0BB9EECAF684}"/>
              </a:ext>
            </a:extLst>
          </p:cNvPr>
          <p:cNvSpPr/>
          <p:nvPr/>
        </p:nvSpPr>
        <p:spPr>
          <a:xfrm>
            <a:off x="1539416" y="4876836"/>
            <a:ext cx="2206174" cy="37145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Law of Mass Action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6C04F1F-C39F-4953-9705-6B29C5106448}"/>
              </a:ext>
            </a:extLst>
          </p:cNvPr>
          <p:cNvSpPr/>
          <p:nvPr/>
        </p:nvSpPr>
        <p:spPr>
          <a:xfrm>
            <a:off x="8945219" y="2783793"/>
            <a:ext cx="2385391" cy="447261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self-replication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B411D-6D88-4D47-9B6B-22AE067B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0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7" y="982132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Spontaneous Symmetry-Breaking Theories: Frank’s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FEEDD-28F1-4D5E-935A-6BA281E40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5" t="36902" r="22283" b="40285"/>
          <a:stretch/>
        </p:blipFill>
        <p:spPr>
          <a:xfrm>
            <a:off x="3126681" y="4571998"/>
            <a:ext cx="5367131" cy="1183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23924-C728-461B-B5B9-06C5169B7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45" t="56429" r="46848" b="22499"/>
          <a:stretch/>
        </p:blipFill>
        <p:spPr>
          <a:xfrm>
            <a:off x="4677393" y="2817973"/>
            <a:ext cx="2837214" cy="122205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AF0558-1291-4B3F-9AB5-37632484E8FE}"/>
              </a:ext>
            </a:extLst>
          </p:cNvPr>
          <p:cNvSpPr/>
          <p:nvPr/>
        </p:nvSpPr>
        <p:spPr>
          <a:xfrm>
            <a:off x="1304913" y="3243271"/>
            <a:ext cx="2710496" cy="37145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State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0DF3B-75EC-4089-965A-6161B8A5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7" y="982132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Spontaneous Symmetry-Breaking Theories: Frank’s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FEEDD-28F1-4D5E-935A-6BA281E40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5" t="36902" r="22283" b="40285"/>
          <a:stretch/>
        </p:blipFill>
        <p:spPr>
          <a:xfrm>
            <a:off x="1125126" y="4692090"/>
            <a:ext cx="5367131" cy="1183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23924-C728-461B-B5B9-06C5169B7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45" t="56429" r="46848" b="22499"/>
          <a:stretch/>
        </p:blipFill>
        <p:spPr>
          <a:xfrm>
            <a:off x="3669177" y="2540906"/>
            <a:ext cx="2837214" cy="122205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AF0558-1291-4B3F-9AB5-37632484E8FE}"/>
              </a:ext>
            </a:extLst>
          </p:cNvPr>
          <p:cNvSpPr/>
          <p:nvPr/>
        </p:nvSpPr>
        <p:spPr>
          <a:xfrm>
            <a:off x="848009" y="2962694"/>
            <a:ext cx="2710496" cy="37145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State of the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26228-B66C-40E5-8EB7-27DB0D211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09" t="17763" r="46522" b="7805"/>
          <a:stretch/>
        </p:blipFill>
        <p:spPr>
          <a:xfrm>
            <a:off x="7085258" y="2028210"/>
            <a:ext cx="3811340" cy="415684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09CB3C4-C6A5-465D-ADED-3E4BA113EA4F}"/>
              </a:ext>
            </a:extLst>
          </p:cNvPr>
          <p:cNvSpPr/>
          <p:nvPr/>
        </p:nvSpPr>
        <p:spPr>
          <a:xfrm>
            <a:off x="5488931" y="4320635"/>
            <a:ext cx="2710496" cy="37145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Racemic State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69B59C-138D-4241-8CCA-B81F548AD5A7}"/>
              </a:ext>
            </a:extLst>
          </p:cNvPr>
          <p:cNvSpPr/>
          <p:nvPr/>
        </p:nvSpPr>
        <p:spPr>
          <a:xfrm>
            <a:off x="4634166" y="2320705"/>
            <a:ext cx="2710496" cy="37145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Homochiral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EAFA-9154-4CD7-B79E-72259F34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The Problems with Frank’s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42BE0-ED3F-4173-B5F3-77751215745F}"/>
              </a:ext>
            </a:extLst>
          </p:cNvPr>
          <p:cNvSpPr txBox="1"/>
          <p:nvPr/>
        </p:nvSpPr>
        <p:spPr>
          <a:xfrm>
            <a:off x="1577833" y="3279409"/>
            <a:ext cx="9036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Although </a:t>
            </a:r>
            <a:r>
              <a:rPr lang="en-US" sz="2400" b="1" dirty="0"/>
              <a:t>autocatalysis</a:t>
            </a:r>
            <a:r>
              <a:rPr lang="en-US" sz="2400" dirty="0"/>
              <a:t> is an expected prerequisite for early life </a:t>
            </a:r>
            <a:r>
              <a:rPr lang="en-US" sz="2400" b="1" dirty="0"/>
              <a:t>self- replicators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the mutually antagonistic relationship between the two chiral molecules </a:t>
            </a:r>
            <a:r>
              <a:rPr lang="en-US" sz="2400" b="1" dirty="0"/>
              <a:t>(chiral inhibition) </a:t>
            </a:r>
            <a:r>
              <a:rPr lang="en-US" sz="2400" dirty="0"/>
              <a:t>does not seem to be biologically necessary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C230236-A717-4D78-B62B-7AC660986C38}"/>
              </a:ext>
            </a:extLst>
          </p:cNvPr>
          <p:cNvSpPr/>
          <p:nvPr/>
        </p:nvSpPr>
        <p:spPr>
          <a:xfrm>
            <a:off x="2902227" y="3879573"/>
            <a:ext cx="2610677" cy="76862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25D25-B6EF-41DD-BEB7-BEFECC9E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New Proposed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42BE0-ED3F-4173-B5F3-77751215745F}"/>
              </a:ext>
            </a:extLst>
          </p:cNvPr>
          <p:cNvSpPr txBox="1"/>
          <p:nvPr/>
        </p:nvSpPr>
        <p:spPr>
          <a:xfrm>
            <a:off x="1577831" y="2427441"/>
            <a:ext cx="9036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remove the </a:t>
            </a:r>
            <a:r>
              <a:rPr lang="en-US" sz="2400" b="1" dirty="0"/>
              <a:t>chiral inhibition </a:t>
            </a:r>
            <a:r>
              <a:rPr lang="en-US" sz="2400" dirty="0"/>
              <a:t>reaction and replace it by </a:t>
            </a:r>
            <a:r>
              <a:rPr lang="en-US" sz="2400" b="1" dirty="0"/>
              <a:t>nonautocatalyctic</a:t>
            </a:r>
            <a:r>
              <a:rPr lang="en-US" sz="2400" dirty="0"/>
              <a:t>  and </a:t>
            </a:r>
            <a:r>
              <a:rPr lang="en-US" sz="2400" b="1" dirty="0"/>
              <a:t>decay reactions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9F49C-31F9-4CD7-A452-C6F7CB49F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0" t="51789" r="31306" b="19212"/>
          <a:stretch/>
        </p:blipFill>
        <p:spPr>
          <a:xfrm>
            <a:off x="4068411" y="3389631"/>
            <a:ext cx="4055167" cy="1539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10A290-1E26-4BC8-AD5E-517F17E6B42F}"/>
              </a:ext>
            </a:extLst>
          </p:cNvPr>
          <p:cNvSpPr/>
          <p:nvPr/>
        </p:nvSpPr>
        <p:spPr>
          <a:xfrm>
            <a:off x="1769164" y="4935497"/>
            <a:ext cx="8653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This model can be interpreted as a model for the evolution of early life where primitive </a:t>
            </a:r>
            <a:r>
              <a:rPr lang="en-US" sz="2000" b="1" dirty="0"/>
              <a:t>chiral self-replicators </a:t>
            </a:r>
            <a:r>
              <a:rPr lang="en-US" sz="2000" dirty="0"/>
              <a:t>can be produced randomly through </a:t>
            </a:r>
            <a:r>
              <a:rPr lang="en-US" sz="2000" b="1" dirty="0"/>
              <a:t>nonautocatalytic</a:t>
            </a:r>
            <a:r>
              <a:rPr lang="en-US" sz="2000" dirty="0"/>
              <a:t> processes at very low rates; the </a:t>
            </a:r>
            <a:r>
              <a:rPr lang="en-US" sz="2000" b="1" dirty="0"/>
              <a:t>self-replication</a:t>
            </a:r>
            <a:r>
              <a:rPr lang="en-US" sz="2000" dirty="0"/>
              <a:t> is modeled by </a:t>
            </a:r>
            <a:r>
              <a:rPr lang="en-US" sz="2000" b="1" dirty="0"/>
              <a:t>autocatalysis</a:t>
            </a:r>
            <a:r>
              <a:rPr lang="en-US" sz="2000" dirty="0"/>
              <a:t> while the </a:t>
            </a:r>
            <a:r>
              <a:rPr lang="en-US" sz="2000" b="1" dirty="0"/>
              <a:t>decay reaction </a:t>
            </a:r>
            <a:r>
              <a:rPr lang="en-US" sz="2000" dirty="0"/>
              <a:t>is a model for the </a:t>
            </a:r>
            <a:r>
              <a:rPr lang="en-US" sz="2000" b="1" dirty="0"/>
              <a:t>death process</a:t>
            </a:r>
            <a:r>
              <a:rPr lang="en-US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28B65-1F94-42BA-B148-5A7E9ABC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New Proposed Model: Deterministic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57557-819E-4BE4-BA7D-1A25C9DFF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13" t="17569" r="18044" b="7419"/>
          <a:stretch/>
        </p:blipFill>
        <p:spPr>
          <a:xfrm>
            <a:off x="1693600" y="2468937"/>
            <a:ext cx="3283291" cy="363976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BEE4C6-94DC-437B-83D3-211220457D61}"/>
              </a:ext>
            </a:extLst>
          </p:cNvPr>
          <p:cNvSpPr/>
          <p:nvPr/>
        </p:nvSpPr>
        <p:spPr>
          <a:xfrm>
            <a:off x="879290" y="4208912"/>
            <a:ext cx="1970618" cy="37145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Racemic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646E5-6583-4C86-99E4-C85C4E6A88A1}"/>
              </a:ext>
            </a:extLst>
          </p:cNvPr>
          <p:cNvSpPr txBox="1"/>
          <p:nvPr/>
        </p:nvSpPr>
        <p:spPr>
          <a:xfrm>
            <a:off x="5669446" y="3603987"/>
            <a:ext cx="5512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when the effect of chemical number </a:t>
            </a:r>
            <a:r>
              <a:rPr lang="en-US" sz="2400" b="1" dirty="0"/>
              <a:t>fluctuations</a:t>
            </a:r>
            <a:r>
              <a:rPr lang="en-US" sz="2400" dirty="0"/>
              <a:t> from self-replication is taken into account, the system can transition to homochirality when the autocatalysis is the dominant mechanism for the production of the chiral molecules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0B827D6-168E-4E82-89C5-389143EBE171}"/>
              </a:ext>
            </a:extLst>
          </p:cNvPr>
          <p:cNvSpPr/>
          <p:nvPr/>
        </p:nvSpPr>
        <p:spPr>
          <a:xfrm>
            <a:off x="6022693" y="2698459"/>
            <a:ext cx="4806408" cy="730541"/>
          </a:xfrm>
          <a:prstGeom prst="downArrow">
            <a:avLst>
              <a:gd name="adj1" fmla="val 50000"/>
              <a:gd name="adj2" fmla="val 51569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Spoiler!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AF693-A3AC-45B4-A8CC-670B5C70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6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A Change of Approach: Revisiting our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42BE0-ED3F-4173-B5F3-77751215745F}"/>
              </a:ext>
            </a:extLst>
          </p:cNvPr>
          <p:cNvSpPr txBox="1"/>
          <p:nvPr/>
        </p:nvSpPr>
        <p:spPr>
          <a:xfrm>
            <a:off x="1246114" y="3013501"/>
            <a:ext cx="9699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Law of mass action</a:t>
            </a:r>
            <a:r>
              <a:rPr lang="en-US" sz="2400" dirty="0"/>
              <a:t>: the </a:t>
            </a:r>
            <a:r>
              <a:rPr lang="en-US" sz="2400" b="1" dirty="0"/>
              <a:t>expected value </a:t>
            </a:r>
            <a:r>
              <a:rPr lang="en-US" sz="2400" dirty="0"/>
              <a:t>of the number of collisions per unit time is proportional to the product of the concentrations of the reactants.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F6D12-6045-4341-9579-0A58ED81F34C}"/>
              </a:ext>
            </a:extLst>
          </p:cNvPr>
          <p:cNvSpPr txBox="1"/>
          <p:nvPr/>
        </p:nvSpPr>
        <p:spPr>
          <a:xfrm>
            <a:off x="1246113" y="4017301"/>
            <a:ext cx="9699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 equilibrium</a:t>
            </a:r>
            <a:r>
              <a:rPr lang="en-US" sz="2400" dirty="0"/>
              <a:t>, a system of a large number of interacting chemicals follows Boltzmann statistics and can be approximated by its </a:t>
            </a:r>
            <a:r>
              <a:rPr lang="en-US" sz="2400" b="1" dirty="0"/>
              <a:t>expected value</a:t>
            </a:r>
            <a:r>
              <a:rPr lang="en-US" sz="2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A0519-29D3-4276-B5B7-84F3B76D3DD5}"/>
              </a:ext>
            </a:extLst>
          </p:cNvPr>
          <p:cNvSpPr txBox="1"/>
          <p:nvPr/>
        </p:nvSpPr>
        <p:spPr>
          <a:xfrm>
            <a:off x="1246113" y="5071375"/>
            <a:ext cx="9699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/>
              <a:t>expected value </a:t>
            </a:r>
            <a:r>
              <a:rPr lang="en-US" sz="2400" dirty="0"/>
              <a:t>of number of collisions is used instead of the actual </a:t>
            </a:r>
            <a:r>
              <a:rPr lang="en-US" sz="2400" b="1" dirty="0"/>
              <a:t>probability distribution of the number of collisions per unit time</a:t>
            </a:r>
            <a:r>
              <a:rPr lang="en-US" sz="24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6D386-9B0F-4D57-A8B0-4BD628D2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A Change of Approach: Far from Equilibrium Conditions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42BE0-ED3F-4173-B5F3-77751215745F}"/>
              </a:ext>
            </a:extLst>
          </p:cNvPr>
          <p:cNvSpPr txBox="1"/>
          <p:nvPr/>
        </p:nvSpPr>
        <p:spPr>
          <a:xfrm>
            <a:off x="1246114" y="3013501"/>
            <a:ext cx="9699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interpret the </a:t>
            </a:r>
            <a:r>
              <a:rPr lang="en-US" sz="2400" b="1" dirty="0"/>
              <a:t>law of mass action </a:t>
            </a:r>
            <a:r>
              <a:rPr lang="en-US" sz="2400" dirty="0"/>
              <a:t>as the </a:t>
            </a:r>
            <a:r>
              <a:rPr lang="en-US" sz="2400" b="1" dirty="0"/>
              <a:t>probability</a:t>
            </a:r>
            <a:r>
              <a:rPr lang="en-US" sz="2400" dirty="0"/>
              <a:t> per unit time of occurrence of a chemical reaction.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F6D12-6045-4341-9579-0A58ED81F34C}"/>
              </a:ext>
            </a:extLst>
          </p:cNvPr>
          <p:cNvSpPr txBox="1"/>
          <p:nvPr/>
        </p:nvSpPr>
        <p:spPr>
          <a:xfrm>
            <a:off x="1246114" y="4183005"/>
            <a:ext cx="9699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write the </a:t>
            </a:r>
            <a:r>
              <a:rPr lang="en-US" sz="2400" b="1" dirty="0"/>
              <a:t>master equation </a:t>
            </a:r>
            <a:r>
              <a:rPr lang="en-US" sz="2400" dirty="0"/>
              <a:t>for the rate of change of the </a:t>
            </a:r>
            <a:r>
              <a:rPr lang="en-US" sz="2400" b="1" dirty="0"/>
              <a:t>probability</a:t>
            </a:r>
            <a:r>
              <a:rPr lang="en-US" sz="2400" dirty="0"/>
              <a:t> of the system having given concentrations of reactants and products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00E8E-A4B0-4982-B62A-6AC7C19F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7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Homochirality: one of the universal features of life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B70F7-42A3-462F-AC94-B0F685530157}"/>
              </a:ext>
            </a:extLst>
          </p:cNvPr>
          <p:cNvSpPr txBox="1"/>
          <p:nvPr/>
        </p:nvSpPr>
        <p:spPr>
          <a:xfrm>
            <a:off x="1328529" y="2597713"/>
            <a:ext cx="956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Together with </a:t>
            </a:r>
            <a:r>
              <a:rPr lang="en-US" b="1" dirty="0"/>
              <a:t>Canonical genetic code </a:t>
            </a:r>
            <a:r>
              <a:rPr lang="en-US" dirty="0"/>
              <a:t>, </a:t>
            </a:r>
            <a:r>
              <a:rPr lang="en-US" b="1" dirty="0"/>
              <a:t>homochirality</a:t>
            </a:r>
            <a:r>
              <a:rPr lang="en-US" dirty="0"/>
              <a:t> is one of the universal features of life on Earth.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F9F5B-CD73-44F8-A22E-A5026D98DA01}"/>
              </a:ext>
            </a:extLst>
          </p:cNvPr>
          <p:cNvSpPr txBox="1"/>
          <p:nvPr/>
        </p:nvSpPr>
        <p:spPr>
          <a:xfrm>
            <a:off x="1328529" y="3403322"/>
            <a:ext cx="9568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Canonical genetic code: </a:t>
            </a:r>
            <a:r>
              <a:rPr lang="en-US" dirty="0"/>
              <a:t>refers to the set of rules by which the genetic information in DNA and RNA is translated into proteins.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Homochirality</a:t>
            </a:r>
            <a:r>
              <a:rPr lang="en-US" dirty="0"/>
              <a:t>: the single-handedness of all biological amino acids and sugars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BF075-5392-4E8F-83BF-055FF24D6B92}"/>
              </a:ext>
            </a:extLst>
          </p:cNvPr>
          <p:cNvSpPr txBox="1"/>
          <p:nvPr/>
        </p:nvSpPr>
        <p:spPr>
          <a:xfrm>
            <a:off x="1328528" y="4485930"/>
            <a:ext cx="956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only universal process common to all life is, of course, </a:t>
            </a:r>
            <a:r>
              <a:rPr lang="en-US" b="1" dirty="0"/>
              <a:t>evolution,</a:t>
            </a:r>
            <a:r>
              <a:rPr lang="en-US" dirty="0"/>
              <a:t> and so it is natural to seek an explanation for biological homochirality in these terms.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066E-55F3-47C2-8EDB-86C190D9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The Stochastic Model: The Master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DFCE6-8C55-4CE6-9F58-60BF45EC1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8" t="37482" r="19348" b="41638"/>
          <a:stretch/>
        </p:blipFill>
        <p:spPr>
          <a:xfrm>
            <a:off x="2418521" y="3127515"/>
            <a:ext cx="7557591" cy="13038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4C6C37-59AF-4ADA-8BCC-8F3D22A983FD}"/>
              </a:ext>
            </a:extLst>
          </p:cNvPr>
          <p:cNvSpPr/>
          <p:nvPr/>
        </p:nvSpPr>
        <p:spPr>
          <a:xfrm>
            <a:off x="1009648" y="4683173"/>
            <a:ext cx="1944298" cy="7997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probability to find the system at state x at time 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26FA0A-0D8C-4F58-ADBB-897695A23810}"/>
              </a:ext>
            </a:extLst>
          </p:cNvPr>
          <p:cNvCxnSpPr/>
          <p:nvPr/>
        </p:nvCxnSpPr>
        <p:spPr>
          <a:xfrm>
            <a:off x="2734688" y="3617843"/>
            <a:ext cx="9144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A62C-AF18-484F-8803-AF8D2B28527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53946" y="3617845"/>
            <a:ext cx="695142" cy="146520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9B06E0-9BC7-4021-ACFB-7FDB191DC3E4}"/>
              </a:ext>
            </a:extLst>
          </p:cNvPr>
          <p:cNvCxnSpPr/>
          <p:nvPr/>
        </p:nvCxnSpPr>
        <p:spPr>
          <a:xfrm>
            <a:off x="5282916" y="3929269"/>
            <a:ext cx="914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6513995-405D-487B-8E31-3C977258EAA4}"/>
              </a:ext>
            </a:extLst>
          </p:cNvPr>
          <p:cNvSpPr/>
          <p:nvPr/>
        </p:nvSpPr>
        <p:spPr>
          <a:xfrm>
            <a:off x="6598616" y="4688328"/>
            <a:ext cx="1944298" cy="7997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transition rate from the state y to state 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413D48-368B-496D-876B-77F9D433D330}"/>
              </a:ext>
            </a:extLst>
          </p:cNvPr>
          <p:cNvCxnSpPr>
            <a:cxnSpLocks/>
          </p:cNvCxnSpPr>
          <p:nvPr/>
        </p:nvCxnSpPr>
        <p:spPr>
          <a:xfrm>
            <a:off x="6197316" y="3929269"/>
            <a:ext cx="401300" cy="80175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DC3C5-9F5E-4A1B-88D0-557C5A75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The Stochastic Model: The Langevin Equation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C6C37-59AF-4ADA-8BCC-8F3D22A983FD}"/>
              </a:ext>
            </a:extLst>
          </p:cNvPr>
          <p:cNvSpPr/>
          <p:nvPr/>
        </p:nvSpPr>
        <p:spPr>
          <a:xfrm>
            <a:off x="2215888" y="4431381"/>
            <a:ext cx="1944298" cy="7997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Deterministic Part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513995-405D-487B-8E31-3C977258EAA4}"/>
              </a:ext>
            </a:extLst>
          </p:cNvPr>
          <p:cNvSpPr/>
          <p:nvPr/>
        </p:nvSpPr>
        <p:spPr>
          <a:xfrm>
            <a:off x="7059667" y="4377002"/>
            <a:ext cx="1944298" cy="7997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White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4F919-8EF8-484E-A456-B4D6AB036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8" t="32938" r="25326" b="47245"/>
          <a:stretch/>
        </p:blipFill>
        <p:spPr>
          <a:xfrm>
            <a:off x="2723319" y="2532941"/>
            <a:ext cx="6745357" cy="13583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9B06E0-9BC7-4021-ACFB-7FDB191DC3E4}"/>
              </a:ext>
            </a:extLst>
          </p:cNvPr>
          <p:cNvCxnSpPr>
            <a:cxnSpLocks/>
          </p:cNvCxnSpPr>
          <p:nvPr/>
        </p:nvCxnSpPr>
        <p:spPr>
          <a:xfrm flipV="1">
            <a:off x="8746435" y="3578087"/>
            <a:ext cx="257530" cy="7989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A62C-AF18-484F-8803-AF8D2B285277}"/>
              </a:ext>
            </a:extLst>
          </p:cNvPr>
          <p:cNvCxnSpPr>
            <a:cxnSpLocks/>
          </p:cNvCxnSpPr>
          <p:nvPr/>
        </p:nvCxnSpPr>
        <p:spPr>
          <a:xfrm flipV="1">
            <a:off x="3742724" y="3891290"/>
            <a:ext cx="417462" cy="6874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374FCD-9F18-423A-907C-28FCF573901F}"/>
              </a:ext>
            </a:extLst>
          </p:cNvPr>
          <p:cNvCxnSpPr>
            <a:cxnSpLocks/>
          </p:cNvCxnSpPr>
          <p:nvPr/>
        </p:nvCxnSpPr>
        <p:spPr>
          <a:xfrm>
            <a:off x="4160186" y="3891290"/>
            <a:ext cx="153826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5A02A-8FDA-4A32-9E8B-EA8583FA3FCA}"/>
              </a:ext>
            </a:extLst>
          </p:cNvPr>
          <p:cNvCxnSpPr>
            <a:cxnSpLocks/>
          </p:cNvCxnSpPr>
          <p:nvPr/>
        </p:nvCxnSpPr>
        <p:spPr>
          <a:xfrm flipV="1">
            <a:off x="8875200" y="3578086"/>
            <a:ext cx="470452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B9F57-ECA3-40C6-B7AA-5C01A895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The Stochastic Model: The Fokker – Planck Equation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E8BBB-77BB-42C8-B67E-E8D479275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0" t="40817" r="27096" b="21339"/>
          <a:stretch/>
        </p:blipFill>
        <p:spPr>
          <a:xfrm>
            <a:off x="1009648" y="2448339"/>
            <a:ext cx="5526584" cy="2004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F609A-CAF3-40FE-999D-07DD2FB82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2" t="48308" r="13913" b="30232"/>
          <a:stretch/>
        </p:blipFill>
        <p:spPr>
          <a:xfrm>
            <a:off x="4558748" y="4812014"/>
            <a:ext cx="6451181" cy="98906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169E0C2-7980-4027-ABE8-5208FAE0BA16}"/>
              </a:ext>
            </a:extLst>
          </p:cNvPr>
          <p:cNvSpPr/>
          <p:nvPr/>
        </p:nvSpPr>
        <p:spPr>
          <a:xfrm>
            <a:off x="1182071" y="4788823"/>
            <a:ext cx="2705611" cy="98906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Steady State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D78FC-FC18-42C4-A21A-06D1BF83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 Stochastic Model: Gillespie simulations for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CA2CACC-887B-4827-AD2B-50BAAA616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8" y="2538299"/>
            <a:ext cx="4797288" cy="3597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4AE656-EEB9-497D-B857-8348D76BD6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92" y="2538299"/>
            <a:ext cx="4797288" cy="35979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73149-6A29-440D-9A2B-1D99073E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 Stochastic Model: Gillespie simulations for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CA2CACC-887B-4827-AD2B-50BAAA616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8" y="2538299"/>
            <a:ext cx="4797288" cy="3597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4AE656-EEB9-497D-B857-8348D76BD6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92" y="2538299"/>
            <a:ext cx="4797288" cy="35979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13288-1E2E-46FA-B812-92C76D9F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200" dirty="0"/>
              <a:t>The Stochastic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BDE18-80C6-4288-B024-02019DAA0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4" t="22789" r="34239" b="8385"/>
          <a:stretch/>
        </p:blipFill>
        <p:spPr>
          <a:xfrm>
            <a:off x="1212918" y="2445576"/>
            <a:ext cx="4720993" cy="35234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FCC987-FED6-434F-AA38-CB1C7B482193}"/>
              </a:ext>
            </a:extLst>
          </p:cNvPr>
          <p:cNvSpPr/>
          <p:nvPr/>
        </p:nvSpPr>
        <p:spPr>
          <a:xfrm>
            <a:off x="7097987" y="3443836"/>
            <a:ext cx="3572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parameter α is proportional to the ratio of the nonautocatalytic production rate, </a:t>
            </a:r>
            <a:r>
              <a:rPr lang="en-US" sz="2000" dirty="0" err="1"/>
              <a:t>k</a:t>
            </a:r>
            <a:r>
              <a:rPr lang="en-US" sz="900" dirty="0" err="1"/>
              <a:t>n</a:t>
            </a:r>
            <a:r>
              <a:rPr lang="en-US" sz="2000" dirty="0"/>
              <a:t>, to the self replication rate, k</a:t>
            </a:r>
            <a:r>
              <a:rPr lang="en-US" sz="900" dirty="0"/>
              <a:t>a</a:t>
            </a:r>
            <a:r>
              <a:rPr lang="en-US" sz="2000" dirty="0"/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D4CB00D-651F-4EF3-B9D6-0107F85BBC6A}"/>
              </a:ext>
            </a:extLst>
          </p:cNvPr>
          <p:cNvSpPr/>
          <p:nvPr/>
        </p:nvSpPr>
        <p:spPr>
          <a:xfrm>
            <a:off x="1468824" y="2629102"/>
            <a:ext cx="1970618" cy="37145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Early life in earth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CE31541-1FA0-4C2C-8459-D67193EA6467}"/>
              </a:ext>
            </a:extLst>
          </p:cNvPr>
          <p:cNvSpPr/>
          <p:nvPr/>
        </p:nvSpPr>
        <p:spPr>
          <a:xfrm>
            <a:off x="5383334" y="5082952"/>
            <a:ext cx="2385391" cy="447261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 life evolved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B990D-F02E-446E-8B3E-5AFB80A6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3" t="50217" r="52608" b="36418"/>
          <a:stretch/>
        </p:blipFill>
        <p:spPr>
          <a:xfrm>
            <a:off x="8163338" y="2629102"/>
            <a:ext cx="1139690" cy="4451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24E-9EAC-4283-BF1B-A0C719CD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3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Thermodynamics of the System: principle of microscopic reversibility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42BE0-ED3F-4173-B5F3-77751215745F}"/>
              </a:ext>
            </a:extLst>
          </p:cNvPr>
          <p:cNvSpPr txBox="1"/>
          <p:nvPr/>
        </p:nvSpPr>
        <p:spPr>
          <a:xfrm>
            <a:off x="1246113" y="2674995"/>
            <a:ext cx="9699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/>
              <a:t>principle of microscopic reversibility </a:t>
            </a:r>
            <a:r>
              <a:rPr lang="en-US" sz="2400" dirty="0"/>
              <a:t>states that </a:t>
            </a:r>
            <a:r>
              <a:rPr lang="en-US" sz="2400" b="1" dirty="0"/>
              <a:t>at equilibrium</a:t>
            </a:r>
            <a:r>
              <a:rPr lang="en-US" sz="2400" dirty="0"/>
              <a:t>, the rate of the forward reaction and the reverse reaction are equal for all reactions.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C4A01-4851-43C4-A007-9EDCC6F8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7" t="27235" r="34022" b="30232"/>
          <a:stretch/>
        </p:blipFill>
        <p:spPr>
          <a:xfrm>
            <a:off x="1828799" y="3644925"/>
            <a:ext cx="2297847" cy="2133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F1FC7-E445-4D2A-A79D-99AD95C33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17" t="50000" r="23261" b="42815"/>
          <a:stretch/>
        </p:blipFill>
        <p:spPr>
          <a:xfrm>
            <a:off x="4598502" y="3984367"/>
            <a:ext cx="5671931" cy="492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09539-98B3-43C2-9517-67749DB0C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87" t="64160" r="38369" b="24910"/>
          <a:stretch/>
        </p:blipFill>
        <p:spPr>
          <a:xfrm>
            <a:off x="6639338" y="4955234"/>
            <a:ext cx="1590261" cy="75011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2BA64AF-98FB-4FC4-8C41-2FF3D419C755}"/>
              </a:ext>
            </a:extLst>
          </p:cNvPr>
          <p:cNvSpPr/>
          <p:nvPr/>
        </p:nvSpPr>
        <p:spPr>
          <a:xfrm>
            <a:off x="4679333" y="4788823"/>
            <a:ext cx="1746659" cy="98912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Wegscheider’s Condition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E9BCF-9AAD-4546-B324-89871DDD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Thermodynamics of the System: Wegscheider’s 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42BE0-ED3F-4173-B5F3-77751215745F}"/>
              </a:ext>
            </a:extLst>
          </p:cNvPr>
          <p:cNvSpPr txBox="1"/>
          <p:nvPr/>
        </p:nvSpPr>
        <p:spPr>
          <a:xfrm>
            <a:off x="1246113" y="2674995"/>
            <a:ext cx="9699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constants are constants! Therefore even away from equilibrium the condition should hold. In other words, Wegscheider’s condition is </a:t>
            </a:r>
            <a:r>
              <a:rPr lang="en-US" sz="2400" b="1" dirty="0"/>
              <a:t>the condition for the existence of static equilibrium solution</a:t>
            </a:r>
            <a:r>
              <a:rPr lang="en-US" sz="2400" dirty="0"/>
              <a:t>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C4A01-4851-43C4-A007-9EDCC6F8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7" t="27235" r="34022" b="30232"/>
          <a:stretch/>
        </p:blipFill>
        <p:spPr>
          <a:xfrm>
            <a:off x="1709529" y="3875324"/>
            <a:ext cx="2297847" cy="2133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F1FC7-E445-4D2A-A79D-99AD95C33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17" t="50000" r="23261" b="42815"/>
          <a:stretch/>
        </p:blipFill>
        <p:spPr>
          <a:xfrm>
            <a:off x="4598502" y="4044578"/>
            <a:ext cx="5671931" cy="492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09539-98B3-43C2-9517-67749DB0C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87" t="64160" r="38369" b="24910"/>
          <a:stretch/>
        </p:blipFill>
        <p:spPr>
          <a:xfrm>
            <a:off x="6639338" y="4955234"/>
            <a:ext cx="1590261" cy="75011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2BA64AF-98FB-4FC4-8C41-2FF3D419C755}"/>
              </a:ext>
            </a:extLst>
          </p:cNvPr>
          <p:cNvSpPr/>
          <p:nvPr/>
        </p:nvSpPr>
        <p:spPr>
          <a:xfrm>
            <a:off x="4679333" y="4788823"/>
            <a:ext cx="1746659" cy="98912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Wegscheider’s Condition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5E622-6F1E-4BDE-B15B-1581ABE0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Thermodynamics of the System: Does our system have an equilibrium solution?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053B7-B08C-44B2-BEA7-35DBD082D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0" t="44055" r="28695" b="34949"/>
          <a:stretch/>
        </p:blipFill>
        <p:spPr>
          <a:xfrm>
            <a:off x="3794741" y="2520568"/>
            <a:ext cx="3939908" cy="908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7DA2E-18A0-49F9-BBE6-BA722265F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0" t="50000" r="28913" b="40092"/>
          <a:stretch/>
        </p:blipFill>
        <p:spPr>
          <a:xfrm>
            <a:off x="2703442" y="3674165"/>
            <a:ext cx="6122506" cy="679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FE8EA3-2BB2-4E86-8907-784749183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8" t="69499" r="47174" b="11480"/>
          <a:stretch/>
        </p:blipFill>
        <p:spPr>
          <a:xfrm>
            <a:off x="4943060" y="4598505"/>
            <a:ext cx="1643271" cy="13038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4D495-CE3A-4A3B-93F7-59C1B295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77130-C5C6-4381-A614-68943D692262}"/>
              </a:ext>
            </a:extLst>
          </p:cNvPr>
          <p:cNvSpPr txBox="1"/>
          <p:nvPr/>
        </p:nvSpPr>
        <p:spPr>
          <a:xfrm>
            <a:off x="7063408" y="4958050"/>
            <a:ext cx="161676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accent4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3795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Thermodynamics of the System: closed-system set of reactions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96530-F0D7-47E2-A642-B8D47DC1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17" t="28589" r="38044" b="43378"/>
          <a:stretch/>
        </p:blipFill>
        <p:spPr>
          <a:xfrm>
            <a:off x="1009648" y="3134141"/>
            <a:ext cx="5405970" cy="2319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D3FBA8-A6BB-46AA-BA4A-BC8FFA1FA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27" t="46762" r="37825" b="44345"/>
          <a:stretch/>
        </p:blipFill>
        <p:spPr>
          <a:xfrm>
            <a:off x="6415618" y="3558210"/>
            <a:ext cx="4797286" cy="6096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387D4DF-D956-4FFE-A6CD-FA7545BF88B8}"/>
              </a:ext>
            </a:extLst>
          </p:cNvPr>
          <p:cNvSpPr/>
          <p:nvPr/>
        </p:nvSpPr>
        <p:spPr>
          <a:xfrm>
            <a:off x="6095998" y="3558210"/>
            <a:ext cx="319620" cy="722242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C003C-9EA8-4763-A88C-81B6068D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3600" dirty="0"/>
              <a:t>Homochirality: Where does it show itself?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B70F7-42A3-462F-AC94-B0F685530157}"/>
              </a:ext>
            </a:extLst>
          </p:cNvPr>
          <p:cNvSpPr txBox="1"/>
          <p:nvPr/>
        </p:nvSpPr>
        <p:spPr>
          <a:xfrm>
            <a:off x="1295402" y="3035097"/>
            <a:ext cx="41644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famous </a:t>
            </a:r>
            <a:r>
              <a:rPr lang="en-US" sz="2000" b="1" dirty="0"/>
              <a:t>double helix structure of DNA</a:t>
            </a:r>
            <a:r>
              <a:rPr lang="en-US" sz="2000" dirty="0"/>
              <a:t> is </a:t>
            </a:r>
            <a:r>
              <a:rPr lang="en-US" sz="2000" b="1" dirty="0"/>
              <a:t>a result of the chirality </a:t>
            </a:r>
            <a:r>
              <a:rPr lang="en-US" sz="2000" dirty="0"/>
              <a:t>of the sugar molecules in its backbone. Despite the diversity of proteins and their functions virtually all chiral biological amino acids are L-chiral, while all sugars are D-chiral.</a:t>
            </a:r>
          </a:p>
        </p:txBody>
      </p:sp>
      <p:pic>
        <p:nvPicPr>
          <p:cNvPr id="1026" name="Picture 2" descr="https://www.chemguide.co.uk/organicprops/aminoacids/doublehelix.gif">
            <a:extLst>
              <a:ext uri="{FF2B5EF4-FFF2-40B4-BE49-F238E27FC236}">
                <a16:creationId xmlns:a16="http://schemas.microsoft.com/office/drawing/2014/main" id="{E42FF77D-A345-4424-ABD4-B4B6D6DAE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56" y="2514531"/>
            <a:ext cx="3578087" cy="368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8945D-D5B4-43C7-A901-E0DFAF14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8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Thermodynamics of the System: </a:t>
            </a:r>
            <a:r>
              <a:rPr lang="en-US" sz="2800" i="1" dirty="0"/>
              <a:t>what are the evidence</a:t>
            </a:r>
            <a:r>
              <a:rPr lang="fa-IR" sz="2800" i="1" dirty="0"/>
              <a:t> </a:t>
            </a:r>
            <a:r>
              <a:rPr lang="en-US" sz="2800" i="1" dirty="0"/>
              <a:t>for the necessity of out of equilibrium conditions?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31F0A-4719-4876-AE12-1DD24A21109A}"/>
              </a:ext>
            </a:extLst>
          </p:cNvPr>
          <p:cNvSpPr txBox="1"/>
          <p:nvPr/>
        </p:nvSpPr>
        <p:spPr>
          <a:xfrm>
            <a:off x="1009647" y="2741256"/>
            <a:ext cx="101727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 is a fact that all biological systems are driven out of equilibrium. </a:t>
            </a:r>
          </a:p>
          <a:p>
            <a:pPr algn="ctr"/>
            <a:r>
              <a:rPr lang="en-US" sz="2400" i="1" dirty="0"/>
              <a:t>But</a:t>
            </a:r>
          </a:p>
          <a:p>
            <a:pPr algn="ctr"/>
            <a:r>
              <a:rPr lang="en-US" sz="2400" dirty="0"/>
              <a:t>There is more reasoning behind the assumption that the  homochiral system is driven out of equilibrium: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there is no closed dilute system with a completely homochiral equilibrium.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G = U + </a:t>
            </a:r>
            <a:r>
              <a:rPr lang="en-US" sz="2400" b="1" dirty="0" err="1"/>
              <a:t>pV</a:t>
            </a:r>
            <a:r>
              <a:rPr lang="en-US" sz="2400" b="1" dirty="0"/>
              <a:t> − T S</a:t>
            </a:r>
            <a:endParaRPr lang="en-US" sz="3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88517-9866-4698-B370-2E70BB87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Thermodynamics of the System: is a homochiral equilibrium state possible?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88517-9866-4698-B370-2E70BB87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31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E7DB90-A29F-45C7-A096-23E1DD2BCD86}"/>
              </a:ext>
            </a:extLst>
          </p:cNvPr>
          <p:cNvGrpSpPr/>
          <p:nvPr/>
        </p:nvGrpSpPr>
        <p:grpSpPr>
          <a:xfrm>
            <a:off x="1282251" y="2527662"/>
            <a:ext cx="2567534" cy="2645066"/>
            <a:chOff x="898867" y="2443368"/>
            <a:chExt cx="2104613" cy="22821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D0B6CF-5580-4E55-BEE8-90AD67795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35" t="25495" r="38695" b="29072"/>
            <a:stretch/>
          </p:blipFill>
          <p:spPr>
            <a:xfrm>
              <a:off x="1287944" y="2637184"/>
              <a:ext cx="646931" cy="7918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54B362-6FED-4697-86F4-3253B0A98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1721036" y="2443368"/>
              <a:ext cx="646931" cy="7918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88E8C3-0A91-4304-B9F1-0A80F6EB6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1669604" y="3033092"/>
              <a:ext cx="481817" cy="5897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EF2E6D-6EFE-4951-A24B-1A066410C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1951173" y="2657057"/>
              <a:ext cx="646931" cy="7918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F803C1-589C-4DBC-9B12-611917682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1859765" y="3149046"/>
              <a:ext cx="646931" cy="7918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958BB9-EB47-468D-A5D5-F365CC124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1428589" y="3221930"/>
              <a:ext cx="646931" cy="7918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70B361-7E5E-4EE3-9D90-CD8B3573F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2172456" y="2903052"/>
              <a:ext cx="646931" cy="7918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C7B098-C5C4-4B4D-BA1A-044DB3713ADE}"/>
                </a:ext>
              </a:extLst>
            </p:cNvPr>
            <p:cNvSpPr txBox="1"/>
            <p:nvPr/>
          </p:nvSpPr>
          <p:spPr>
            <a:xfrm>
              <a:off x="898867" y="4221002"/>
              <a:ext cx="2104613" cy="504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 Pure Mixture of              D-Amino acids (Homochiral)</a:t>
              </a: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257CA27-5589-43F7-B4AC-DEAD2732086B}"/>
              </a:ext>
            </a:extLst>
          </p:cNvPr>
          <p:cNvSpPr/>
          <p:nvPr/>
        </p:nvSpPr>
        <p:spPr>
          <a:xfrm>
            <a:off x="4165758" y="3027816"/>
            <a:ext cx="3860477" cy="79181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Replace half with L-Amino Acids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824CD6-5552-4C7C-8025-3BC85CA6E095}"/>
              </a:ext>
            </a:extLst>
          </p:cNvPr>
          <p:cNvGrpSpPr/>
          <p:nvPr/>
        </p:nvGrpSpPr>
        <p:grpSpPr>
          <a:xfrm>
            <a:off x="8343711" y="2598934"/>
            <a:ext cx="2281538" cy="2573794"/>
            <a:chOff x="8133704" y="2497814"/>
            <a:chExt cx="2567534" cy="262628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33E42C-DA4D-43F3-9D9D-72849B3E1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7474" b="67969" l="14861" r="33309">
                          <a14:foregroundMark x1="27306" y1="27604" x2="27306" y2="27604"/>
                          <a14:foregroundMark x1="14934" y1="46875" x2="14934" y2="46875"/>
                          <a14:foregroundMark x1="27818" y1="67969" x2="27818" y2="67969"/>
                          <a14:foregroundMark x1="22474" y1="47266" x2="22474" y2="47266"/>
                        </a14:backgroundRemoval>
                      </a14:imgEffect>
                    </a14:imgLayer>
                  </a14:imgProps>
                </a:ext>
              </a:extLst>
            </a:blip>
            <a:srcRect l="13261" t="23662" r="64367" b="29265"/>
            <a:stretch/>
          </p:blipFill>
          <p:spPr>
            <a:xfrm>
              <a:off x="8298108" y="2585377"/>
              <a:ext cx="799556" cy="9458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96471A5-2997-4AB5-95CE-49B1B923F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7474" b="67969" l="14861" r="33309">
                          <a14:foregroundMark x1="27306" y1="27604" x2="27306" y2="27604"/>
                          <a14:foregroundMark x1="14934" y1="46875" x2="14934" y2="46875"/>
                          <a14:foregroundMark x1="27818" y1="67969" x2="27818" y2="67969"/>
                          <a14:foregroundMark x1="22474" y1="47266" x2="22474" y2="47266"/>
                        </a14:backgroundRemoval>
                      </a14:imgEffect>
                    </a14:imgLayer>
                  </a14:imgProps>
                </a:ext>
              </a:extLst>
            </a:blip>
            <a:srcRect l="13261" t="23662" r="64367" b="29265"/>
            <a:stretch/>
          </p:blipFill>
          <p:spPr>
            <a:xfrm>
              <a:off x="8546945" y="2674655"/>
              <a:ext cx="799556" cy="9458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992D1F-3D65-4D6A-898C-E76C39177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7474" b="67969" l="14861" r="33309">
                          <a14:foregroundMark x1="27306" y1="27604" x2="27306" y2="27604"/>
                          <a14:foregroundMark x1="14934" y1="46875" x2="14934" y2="46875"/>
                          <a14:foregroundMark x1="27818" y1="67969" x2="27818" y2="67969"/>
                          <a14:foregroundMark x1="22474" y1="47266" x2="22474" y2="47266"/>
                        </a14:backgroundRemoval>
                      </a14:imgEffect>
                    </a14:imgLayer>
                  </a14:imgProps>
                </a:ext>
              </a:extLst>
            </a:blip>
            <a:srcRect l="13261" t="23662" r="64367" b="29265"/>
            <a:stretch/>
          </p:blipFill>
          <p:spPr>
            <a:xfrm>
              <a:off x="8133704" y="3044237"/>
              <a:ext cx="799556" cy="94588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3A9660-FEC7-44F3-A2C3-14C0E246E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7474" b="67969" l="14861" r="33309">
                          <a14:foregroundMark x1="27306" y1="27604" x2="27306" y2="27604"/>
                          <a14:foregroundMark x1="14934" y1="46875" x2="14934" y2="46875"/>
                          <a14:foregroundMark x1="27818" y1="67969" x2="27818" y2="67969"/>
                          <a14:foregroundMark x1="22474" y1="47266" x2="22474" y2="47266"/>
                        </a14:backgroundRemoval>
                      </a14:imgEffect>
                    </a14:imgLayer>
                  </a14:imgProps>
                </a:ext>
              </a:extLst>
            </a:blip>
            <a:srcRect l="13261" t="23662" r="64367" b="29265"/>
            <a:stretch/>
          </p:blipFill>
          <p:spPr>
            <a:xfrm>
              <a:off x="9069196" y="2497814"/>
              <a:ext cx="799556" cy="9458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957C305-0E43-4ABF-8773-8DE4CB716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7474" b="67969" l="14861" r="33309">
                          <a14:foregroundMark x1="27306" y1="27604" x2="27306" y2="27604"/>
                          <a14:foregroundMark x1="14934" y1="46875" x2="14934" y2="46875"/>
                          <a14:foregroundMark x1="27818" y1="67969" x2="27818" y2="67969"/>
                          <a14:foregroundMark x1="22474" y1="47266" x2="22474" y2="47266"/>
                        </a14:backgroundRemoval>
                      </a14:imgEffect>
                    </a14:imgLayer>
                  </a14:imgProps>
                </a:ext>
              </a:extLst>
            </a:blip>
            <a:srcRect l="13261" t="23662" r="64367" b="29265"/>
            <a:stretch/>
          </p:blipFill>
          <p:spPr>
            <a:xfrm>
              <a:off x="9262068" y="3121473"/>
              <a:ext cx="799556" cy="94588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11AA63-D56D-4D53-A25E-AB297528D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9601205" y="2628899"/>
              <a:ext cx="789227" cy="91772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892105-0545-454F-87E1-135A85F45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8992113" y="2898257"/>
              <a:ext cx="789227" cy="91772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2E5F2DD-5A51-4550-8ED1-8B2AB5C01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8787483" y="3195570"/>
              <a:ext cx="789227" cy="91772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9F4C103-C602-4DC4-83DE-50067A351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25" b="68229" l="42240" r="59151">
                          <a14:foregroundMark x1="43851" y1="30339" x2="50220" y2="29818"/>
                          <a14:foregroundMark x1="46340" y1="28125" x2="48902" y2="28646"/>
                          <a14:foregroundMark x1="45388" y1="67318" x2="49854" y2="68359"/>
                          <a14:foregroundMark x1="58785" y1="47396" x2="58785" y2="47396"/>
                          <a14:foregroundMark x1="59151" y1="46875" x2="59151" y2="46875"/>
                          <a14:foregroundMark x1="42240" y1="49609" x2="42240" y2="49609"/>
                        </a14:backgroundRemoval>
                      </a14:imgEffect>
                    </a14:imgLayer>
                  </a14:imgProps>
                </a:ext>
              </a:extLst>
            </a:blip>
            <a:srcRect l="40435" t="25495" r="38695" b="29072"/>
            <a:stretch/>
          </p:blipFill>
          <p:spPr>
            <a:xfrm>
              <a:off x="9291024" y="3340317"/>
              <a:ext cx="789227" cy="9177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E7E69F-D026-4C55-BBAF-2C6D2EC38E8B}"/>
                </a:ext>
              </a:extLst>
            </p:cNvPr>
            <p:cNvSpPr txBox="1"/>
            <p:nvPr/>
          </p:nvSpPr>
          <p:spPr>
            <a:xfrm>
              <a:off x="8133704" y="4527396"/>
              <a:ext cx="2567534" cy="5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 Racemic Mixture of              D&amp;L-Amino acids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CF0F8-1089-4A1F-9683-C529031B76E1}"/>
              </a:ext>
            </a:extLst>
          </p:cNvPr>
          <p:cNvSpPr/>
          <p:nvPr/>
        </p:nvSpPr>
        <p:spPr>
          <a:xfrm>
            <a:off x="4165758" y="4484432"/>
            <a:ext cx="3860477" cy="7918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Entropy S increases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ACB430-17AA-4EB2-A896-BFB8EA1A90C4}"/>
              </a:ext>
            </a:extLst>
          </p:cNvPr>
          <p:cNvSpPr/>
          <p:nvPr/>
        </p:nvSpPr>
        <p:spPr>
          <a:xfrm>
            <a:off x="4630691" y="5640762"/>
            <a:ext cx="2930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G = U + </a:t>
            </a:r>
            <a:r>
              <a:rPr lang="en-US" sz="2800" b="1" dirty="0" err="1"/>
              <a:t>pV</a:t>
            </a:r>
            <a:r>
              <a:rPr lang="en-US" sz="2800" b="1" dirty="0"/>
              <a:t> − T S</a:t>
            </a:r>
            <a:endParaRPr lang="en-US" sz="3600" b="1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CD77C3F-AB19-40B3-96FB-8BEC9D2796DD}"/>
              </a:ext>
            </a:extLst>
          </p:cNvPr>
          <p:cNvSpPr/>
          <p:nvPr/>
        </p:nvSpPr>
        <p:spPr>
          <a:xfrm>
            <a:off x="4165083" y="5458289"/>
            <a:ext cx="465608" cy="70857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Homochirality: The Spatially Extended System	</a:t>
            </a:r>
          </a:p>
        </p:txBody>
      </p:sp>
      <p:pic>
        <p:nvPicPr>
          <p:cNvPr id="2050" name="Picture 2" descr="https://www.deepseaspy.com/var/storage/images/_aliases/content_embed_page/medias-ifremer/medias-deepseaspy/videos/sources-hydrothermales/1635248-1-fre-FR/Sources-hydrothermales.jpg">
            <a:extLst>
              <a:ext uri="{FF2B5EF4-FFF2-40B4-BE49-F238E27FC236}">
                <a16:creationId xmlns:a16="http://schemas.microsoft.com/office/drawing/2014/main" id="{EF2830D2-37F8-4572-B8F1-3D10AFFC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8" y="2862468"/>
            <a:ext cx="2246243" cy="22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deepseaspy.com/var/storage/images/_aliases/content_embed_page/medias-ifremer/medias-deepseaspy/videos/sources-hydrothermales/1635248-1-fre-FR/Sources-hydrothermales.jpg">
            <a:extLst>
              <a:ext uri="{FF2B5EF4-FFF2-40B4-BE49-F238E27FC236}">
                <a16:creationId xmlns:a16="http://schemas.microsoft.com/office/drawing/2014/main" id="{855A81C9-F58E-4AA3-94E5-488F3D047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901" y="3465441"/>
            <a:ext cx="2246243" cy="22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354D57-BE17-4719-9BC9-2D7A44389D75}"/>
                  </a:ext>
                </a:extLst>
              </p:cNvPr>
              <p:cNvSpPr txBox="1"/>
              <p:nvPr/>
            </p:nvSpPr>
            <p:spPr>
              <a:xfrm>
                <a:off x="4426227" y="2862468"/>
                <a:ext cx="6625671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: </a:t>
                </a:r>
                <a:r>
                  <a:rPr lang="en-US" sz="2800" b="1" dirty="0"/>
                  <a:t>rate of diffusion </a:t>
                </a:r>
                <a:r>
                  <a:rPr lang="en-US" sz="2800" dirty="0"/>
                  <a:t>between different sources (for example hydrothermal vents)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low values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,the chirality of each source is </a:t>
                </a:r>
                <a:r>
                  <a:rPr lang="en-US" sz="2800" b="1" dirty="0"/>
                  <a:t>independent</a:t>
                </a:r>
                <a:r>
                  <a:rPr lang="en-US" sz="2800" dirty="0"/>
                  <a:t> of the others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high values, the sources </a:t>
                </a:r>
                <a:r>
                  <a:rPr lang="en-US" sz="2800" b="1" dirty="0"/>
                  <a:t>synchronize</a:t>
                </a:r>
                <a:r>
                  <a:rPr lang="en-US" sz="2800" dirty="0"/>
                  <a:t> their chirality.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354D57-BE17-4719-9BC9-2D7A44389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27" y="2862468"/>
                <a:ext cx="6625671" cy="2677656"/>
              </a:xfrm>
              <a:prstGeom prst="rect">
                <a:avLst/>
              </a:prstGeom>
              <a:blipFill>
                <a:blip r:embed="rId3"/>
                <a:stretch>
                  <a:fillRect t="-2506" r="-3312" b="-5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5C682-1A20-408A-8B28-F875FC72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Homochirality: The Spatially Extended Model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54D57-BE17-4719-9BC9-2D7A44389D75}"/>
              </a:ext>
            </a:extLst>
          </p:cNvPr>
          <p:cNvSpPr txBox="1"/>
          <p:nvPr/>
        </p:nvSpPr>
        <p:spPr>
          <a:xfrm>
            <a:off x="1504327" y="5379152"/>
            <a:ext cx="9183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D03A1-6272-4191-8366-C8ABF1E1A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1" t="34968" r="16562" b="21550"/>
          <a:stretch/>
        </p:blipFill>
        <p:spPr>
          <a:xfrm>
            <a:off x="2224460" y="2703676"/>
            <a:ext cx="7743074" cy="3100775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F8B42F23-2BA6-43C8-8B12-BC3B469B4964}"/>
              </a:ext>
            </a:extLst>
          </p:cNvPr>
          <p:cNvSpPr/>
          <p:nvPr/>
        </p:nvSpPr>
        <p:spPr>
          <a:xfrm>
            <a:off x="8203094" y="5155521"/>
            <a:ext cx="2385391" cy="447261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Neighbors of </a:t>
            </a:r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8567661-999A-451D-A85A-2AA0F9D35EEB}"/>
              </a:ext>
            </a:extLst>
          </p:cNvPr>
          <p:cNvSpPr/>
          <p:nvPr/>
        </p:nvSpPr>
        <p:spPr>
          <a:xfrm rot="613841">
            <a:off x="9492293" y="3227463"/>
            <a:ext cx="1650945" cy="447261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# of sources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A5189-8D70-419F-9EA0-CF32C33C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Homochirality: The Spatially Extended Model Results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0C2-D9A3-4BEC-A544-70BFDCDED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8" t="27042" r="23587" b="45995"/>
          <a:stretch/>
        </p:blipFill>
        <p:spPr>
          <a:xfrm>
            <a:off x="2478158" y="2464560"/>
            <a:ext cx="7235684" cy="260755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B2CE0A58-E4CB-4B03-AE72-720E66BAB314}"/>
              </a:ext>
            </a:extLst>
          </p:cNvPr>
          <p:cNvSpPr/>
          <p:nvPr/>
        </p:nvSpPr>
        <p:spPr>
          <a:xfrm rot="2014133">
            <a:off x="9210693" y="4568734"/>
            <a:ext cx="1880103" cy="1199239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correlated Gaussian noise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A74C7-F813-4563-9073-4202CF1F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</p:spPr>
            <p:txBody>
              <a:bodyPr>
                <a:normAutofit/>
              </a:bodyPr>
              <a:lstStyle/>
              <a:p>
                <a:r>
                  <a:rPr lang="en-US" sz="2800" i="1" dirty="0"/>
                  <a:t>M = 2 </a:t>
                </a:r>
                <a:r>
                  <a:rPr lang="en-US" sz="2800" dirty="0"/>
                  <a:t>Model: different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regimes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CCFFFA6-58C6-470B-BDA9-2FBC5859D996}"/>
              </a:ext>
            </a:extLst>
          </p:cNvPr>
          <p:cNvGrpSpPr/>
          <p:nvPr/>
        </p:nvGrpSpPr>
        <p:grpSpPr>
          <a:xfrm>
            <a:off x="2852523" y="2525820"/>
            <a:ext cx="6486954" cy="2337728"/>
            <a:chOff x="2852523" y="2525820"/>
            <a:chExt cx="6486954" cy="23377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5D475B-5611-4C2B-B41A-ABA6B65A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8" t="27042" r="23587" b="45995"/>
            <a:stretch/>
          </p:blipFill>
          <p:spPr>
            <a:xfrm>
              <a:off x="2852523" y="2525820"/>
              <a:ext cx="6486954" cy="2337728"/>
            </a:xfrm>
            <a:prstGeom prst="rect">
              <a:avLst/>
            </a:prstGeom>
          </p:spPr>
        </p:pic>
        <p:sp>
          <p:nvSpPr>
            <p:cNvPr id="9" name="Arrow: Left-Up 8">
              <a:extLst>
                <a:ext uri="{FF2B5EF4-FFF2-40B4-BE49-F238E27FC236}">
                  <a16:creationId xmlns:a16="http://schemas.microsoft.com/office/drawing/2014/main" id="{57CF74E8-5697-4EB2-A7C1-3D8299501A18}"/>
                </a:ext>
              </a:extLst>
            </p:cNvPr>
            <p:cNvSpPr/>
            <p:nvPr/>
          </p:nvSpPr>
          <p:spPr>
            <a:xfrm rot="2556081">
              <a:off x="5164265" y="2948683"/>
              <a:ext cx="914400" cy="1188477"/>
            </a:xfrm>
            <a:prstGeom prst="leftUp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968AC5-7C8E-4C54-91F3-E5D412203D32}"/>
                  </a:ext>
                </a:extLst>
              </p:cNvPr>
              <p:cNvSpPr txBox="1"/>
              <p:nvPr/>
            </p:nvSpPr>
            <p:spPr>
              <a:xfrm>
                <a:off x="1245704" y="5129873"/>
                <a:ext cx="3517053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𝑠h𝑜𝑢𝑙𝑑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𝑐𝑜𝑚𝑝𝑎𝑟𝑒𝑑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968AC5-7C8E-4C54-91F3-E5D41220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704" y="5129873"/>
                <a:ext cx="3517053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FFB93-2FEB-464D-B54E-BF9ADCDA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1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</p:spPr>
            <p:txBody>
              <a:bodyPr>
                <a:normAutofit/>
              </a:bodyPr>
              <a:lstStyle/>
              <a:p>
                <a:r>
                  <a:rPr lang="en-US" sz="2800" i="1" dirty="0"/>
                  <a:t>M = 2 </a:t>
                </a:r>
                <a:r>
                  <a:rPr lang="en-US" sz="2800" dirty="0"/>
                  <a:t>Model: critical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for low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regime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FDC2A98-0F5F-4BC1-B934-6E7676FD8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8" t="46955" r="27717" b="39497"/>
          <a:stretch/>
        </p:blipFill>
        <p:spPr>
          <a:xfrm>
            <a:off x="3478263" y="3429000"/>
            <a:ext cx="4260576" cy="85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E8517-238D-41B2-8FA9-4E9324810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2" t="53495" r="48587" b="25592"/>
          <a:stretch/>
        </p:blipFill>
        <p:spPr>
          <a:xfrm>
            <a:off x="4319754" y="4829960"/>
            <a:ext cx="2577593" cy="1072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04918-37DB-4EEE-B2D3-1379C6AE2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28" t="56540" r="25978" b="31295"/>
          <a:stretch/>
        </p:blipFill>
        <p:spPr>
          <a:xfrm>
            <a:off x="1180250" y="2563279"/>
            <a:ext cx="1602695" cy="5565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88EF6-C7F3-49BD-B3FF-0E6C9A18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2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</p:spPr>
            <p:txBody>
              <a:bodyPr>
                <a:normAutofit/>
              </a:bodyPr>
              <a:lstStyle/>
              <a:p>
                <a:r>
                  <a:rPr lang="en-US" sz="2800" i="1" dirty="0"/>
                  <a:t>M = 2 </a:t>
                </a:r>
                <a:r>
                  <a:rPr lang="en-US" sz="2800" dirty="0"/>
                  <a:t>Model: critical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for high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regime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0400254-21E1-493A-ABA0-FEB73FF4F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04" t="61648" r="50746" b="28572"/>
          <a:stretch/>
        </p:blipFill>
        <p:spPr>
          <a:xfrm>
            <a:off x="6226787" y="5567211"/>
            <a:ext cx="1273989" cy="670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17C88-1BCA-4EBF-A0EA-69951B292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80" t="61648" r="33043" b="28491"/>
          <a:stretch/>
        </p:blipFill>
        <p:spPr>
          <a:xfrm>
            <a:off x="4551915" y="5624076"/>
            <a:ext cx="1413299" cy="5565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18DE0B-39B9-492B-919F-F3DCE0560A7E}"/>
              </a:ext>
            </a:extLst>
          </p:cNvPr>
          <p:cNvGrpSpPr/>
          <p:nvPr/>
        </p:nvGrpSpPr>
        <p:grpSpPr>
          <a:xfrm>
            <a:off x="1159059" y="2609295"/>
            <a:ext cx="5067728" cy="1901984"/>
            <a:chOff x="2852523" y="2525820"/>
            <a:chExt cx="6486954" cy="23377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8FF531-451C-42E4-B58F-FEDAAA6EAA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348" t="27042" r="23587" b="45995"/>
            <a:stretch/>
          </p:blipFill>
          <p:spPr>
            <a:xfrm>
              <a:off x="2852523" y="2525820"/>
              <a:ext cx="6486954" cy="2337728"/>
            </a:xfrm>
            <a:prstGeom prst="rect">
              <a:avLst/>
            </a:prstGeom>
          </p:spPr>
        </p:pic>
        <p:sp>
          <p:nvSpPr>
            <p:cNvPr id="11" name="Arrow: Left-Up 10">
              <a:extLst>
                <a:ext uri="{FF2B5EF4-FFF2-40B4-BE49-F238E27FC236}">
                  <a16:creationId xmlns:a16="http://schemas.microsoft.com/office/drawing/2014/main" id="{80C4CF75-89A8-427F-AB12-8731A6C9D124}"/>
                </a:ext>
              </a:extLst>
            </p:cNvPr>
            <p:cNvSpPr/>
            <p:nvPr/>
          </p:nvSpPr>
          <p:spPr>
            <a:xfrm rot="2556081">
              <a:off x="5164265" y="2948683"/>
              <a:ext cx="914400" cy="1188477"/>
            </a:xfrm>
            <a:prstGeom prst="leftUp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4B9B21-A3FA-4FA1-AEB1-50DF8FC3B81A}"/>
                  </a:ext>
                </a:extLst>
              </p:cNvPr>
              <p:cNvSpPr txBox="1"/>
              <p:nvPr/>
            </p:nvSpPr>
            <p:spPr>
              <a:xfrm>
                <a:off x="7186211" y="3166941"/>
                <a:ext cx="3517053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𝑠h𝑜𝑢𝑙𝑑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𝑐𝑜𝑚𝑝𝑎𝑟𝑒𝑑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4B9B21-A3FA-4FA1-AEB1-50DF8FC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211" y="3166941"/>
                <a:ext cx="3517053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597D6EB-32CF-4852-AD26-B98F36FBAF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411" t="57498" r="34067" b="28347"/>
          <a:stretch/>
        </p:blipFill>
        <p:spPr>
          <a:xfrm>
            <a:off x="1009648" y="4829458"/>
            <a:ext cx="2282482" cy="448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4E51B1-8B76-4115-B98C-54D40747EA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89" t="64446" r="11120" b="21777"/>
          <a:stretch/>
        </p:blipFill>
        <p:spPr>
          <a:xfrm>
            <a:off x="3692923" y="4731483"/>
            <a:ext cx="7010341" cy="644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01D78-8059-4118-A5A4-97BCFD8CB5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852" t="48308" r="13913" b="30232"/>
          <a:stretch/>
        </p:blipFill>
        <p:spPr>
          <a:xfrm>
            <a:off x="8374035" y="3727887"/>
            <a:ext cx="1141403" cy="7551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AE353-6000-4060-BC1F-A1AAA0F2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i="1" dirty="0"/>
              <a:t>M = 2 </a:t>
            </a:r>
            <a:r>
              <a:rPr lang="en-US" sz="2800" dirty="0"/>
              <a:t>Model: Robustness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8EAFC-6ECD-4F2B-8FBD-DE2A11BA1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1" t="32939" r="16268" b="7442"/>
          <a:stretch/>
        </p:blipFill>
        <p:spPr>
          <a:xfrm>
            <a:off x="3065174" y="1986144"/>
            <a:ext cx="6061647" cy="2885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15D55-8A3A-462A-9503-FA04BC3DC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44375" r="33619" b="38303"/>
          <a:stretch/>
        </p:blipFill>
        <p:spPr>
          <a:xfrm>
            <a:off x="3421036" y="4994684"/>
            <a:ext cx="5349922" cy="1187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3D28D-5E2B-4792-B741-BE794F2E5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52" t="48308" r="13913" b="30232"/>
          <a:stretch/>
        </p:blipFill>
        <p:spPr>
          <a:xfrm>
            <a:off x="9831774" y="4239487"/>
            <a:ext cx="1141403" cy="7551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61A10-3A49-494C-B3C7-BE5403AB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The Spatially Extended Model: Global Homochirality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78FE2-B8F9-40C2-9D66-0FC40991A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9" t="26849" r="8280" b="21532"/>
          <a:stretch/>
        </p:blipFill>
        <p:spPr>
          <a:xfrm>
            <a:off x="2020954" y="2610768"/>
            <a:ext cx="8150087" cy="27586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CDB9D-DA32-4199-82E7-A0B69F9A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C9149-F2ED-44D0-99D3-4F189AAE5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8" t="69769" r="12391" b="23078"/>
          <a:stretch/>
        </p:blipFill>
        <p:spPr>
          <a:xfrm>
            <a:off x="1424606" y="5412042"/>
            <a:ext cx="9342782" cy="4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7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Homochirality: What does it mean?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B70F7-42A3-462F-AC94-B0F685530157}"/>
              </a:ext>
            </a:extLst>
          </p:cNvPr>
          <p:cNvSpPr txBox="1"/>
          <p:nvPr/>
        </p:nvSpPr>
        <p:spPr>
          <a:xfrm>
            <a:off x="1295402" y="2664919"/>
            <a:ext cx="37586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Molecules that are not superimposable on their mirror image are called </a:t>
            </a:r>
            <a:r>
              <a:rPr lang="en-US" sz="2400" b="1" dirty="0"/>
              <a:t>chiral </a:t>
            </a:r>
            <a:r>
              <a:rPr lang="en-US" sz="2400" dirty="0"/>
              <a:t>(Greek for hand), and the atom surrounded by four different groups is known as the </a:t>
            </a:r>
            <a:r>
              <a:rPr lang="en-US" sz="2400" b="1" dirty="0"/>
              <a:t>chiral center of the molecule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D6C74-5F9F-477A-9E82-D79259A0D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9783" t="27482" r="32826" b="12059"/>
          <a:stretch/>
        </p:blipFill>
        <p:spPr>
          <a:xfrm>
            <a:off x="5769665" y="2534783"/>
            <a:ext cx="4929808" cy="3535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09BD-6DCC-42EA-A2D2-BAE6FD7F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CB2D4-AB9D-4AFB-9D33-D81E9ED1310F}"/>
              </a:ext>
            </a:extLst>
          </p:cNvPr>
          <p:cNvSpPr txBox="1"/>
          <p:nvPr/>
        </p:nvSpPr>
        <p:spPr>
          <a:xfrm>
            <a:off x="5769665" y="6005140"/>
            <a:ext cx="4487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</a:t>
            </a:r>
            <a:r>
              <a:rPr lang="en-US" sz="1400" dirty="0" err="1"/>
              <a:t>Jafarpour</a:t>
            </a:r>
            <a:r>
              <a:rPr lang="en-US" sz="1400" dirty="0"/>
              <a:t> et. al PhysRevE.95.032407  </a:t>
            </a:r>
          </a:p>
        </p:txBody>
      </p:sp>
    </p:spTree>
    <p:extLst>
      <p:ext uri="{BB962C8B-B14F-4D97-AF65-F5344CB8AC3E}">
        <p14:creationId xmlns:p14="http://schemas.microsoft.com/office/powerpoint/2010/main" val="39614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2800" dirty="0"/>
              <a:t>The Spatially Extended Model: Correlation 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9C428-B035-40A8-BB10-ECDCB73EE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5" t="45602" r="29022" b="44538"/>
          <a:stretch/>
        </p:blipFill>
        <p:spPr>
          <a:xfrm>
            <a:off x="3377618" y="2918990"/>
            <a:ext cx="4943061" cy="675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77318-DEE8-463F-B8B5-D196E9E83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18" t="36440" r="42391" b="33519"/>
          <a:stretch/>
        </p:blipFill>
        <p:spPr>
          <a:xfrm>
            <a:off x="4492487" y="3883492"/>
            <a:ext cx="2319129" cy="1430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CDB9D-DA32-4199-82E7-A0B69F9A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02317-E737-4242-9C4F-3417C9E93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30" t="53915" r="50761" b="36031"/>
          <a:stretch/>
        </p:blipFill>
        <p:spPr>
          <a:xfrm>
            <a:off x="4918373" y="5535533"/>
            <a:ext cx="1467356" cy="3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4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29A0-150B-43ED-BB41-1BC0BE006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/>
          <a:lstStyle/>
          <a:p>
            <a:r>
              <a:rPr lang="en-US" dirty="0"/>
              <a:t>More On Derivations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BC3973-185D-4274-B8F6-12375D650C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 to the Stochastic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796CC-D414-40B6-8B41-2629150E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600" dirty="0"/>
              <a:t>Analytical model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2">
                <a:extLst>
                  <a:ext uri="{FF2B5EF4-FFF2-40B4-BE49-F238E27FC236}">
                    <a16:creationId xmlns:a16="http://schemas.microsoft.com/office/drawing/2014/main" id="{3E691AF8-8A04-4F6A-9F3F-895C755779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55453" y="2774485"/>
                <a:ext cx="8281090" cy="25888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𝐴𝑢𝑡𝑜𝑐𝑎𝑡𝑎𝑙𝑦𝑠𝑖𝑠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𝑅𝑒𝑎𝑐𝑡𝑖𝑜𝑛𝑠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groupChr>
                        </m:e>
                      </m:box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,  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groupChr>
                        </m:e>
                      </m:box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𝑠h𝑜𝑟𝑡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.)         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𝑁𝑜𝑛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𝐴𝑢𝑡𝑜𝑐𝑎𝑡𝑎𝑙𝑦𝑠𝑖𝑠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𝑅𝑒𝑎𝑐𝑡𝑖𝑜𝑛𝑠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  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groupChr>
                        </m:e>
                      </m:box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groupChr>
                        </m:e>
                      </m:box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𝑠h𝑜𝑟𝑡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.)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𝐷𝑒𝑐𝑎𝑦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𝑅𝑒𝑎𝑐𝑡𝑖𝑜𝑛𝑠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 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groupChr>
                        </m:e>
                      </m:box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groupChr>
                        </m:e>
                      </m:box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mc:Choice>
        <mc:Fallback>
          <p:sp>
            <p:nvSpPr>
              <p:cNvPr id="7" name="Text Box 2">
                <a:extLst>
                  <a:ext uri="{FF2B5EF4-FFF2-40B4-BE49-F238E27FC236}">
                    <a16:creationId xmlns:a16="http://schemas.microsoft.com/office/drawing/2014/main" id="{3E691AF8-8A04-4F6A-9F3F-895C75577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5453" y="2774485"/>
                <a:ext cx="8281090" cy="2588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2B116-37C6-457A-83D7-3DD549DD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Stoichiometry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/>
                      <m:t>S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118BB6-0449-4708-94D1-AA4F2E31539F}"/>
                  </a:ext>
                </a:extLst>
              </p:cNvPr>
              <p:cNvSpPr/>
              <p:nvPr/>
            </p:nvSpPr>
            <p:spPr>
              <a:xfrm>
                <a:off x="3829879" y="2578093"/>
                <a:ext cx="3731601" cy="1701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118BB6-0449-4708-94D1-AA4F2E315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879" y="2578093"/>
                <a:ext cx="3731601" cy="1701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2">
                <a:extLst>
                  <a:ext uri="{FF2B5EF4-FFF2-40B4-BE49-F238E27FC236}">
                    <a16:creationId xmlns:a16="http://schemas.microsoft.com/office/drawing/2014/main" id="{6BDD3E76-E3E7-4CF7-ABD6-B2E5599587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1716" y="4440168"/>
                <a:ext cx="8148568" cy="17018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</m:t>
                      </m:r>
                    </m:oMath>
                  </m:oMathPara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mc:Choice>
        <mc:Fallback>
          <p:sp>
            <p:nvSpPr>
              <p:cNvPr id="6" name="Text Box 2">
                <a:extLst>
                  <a:ext uri="{FF2B5EF4-FFF2-40B4-BE49-F238E27FC236}">
                    <a16:creationId xmlns:a16="http://schemas.microsoft.com/office/drawing/2014/main" id="{6BDD3E76-E3E7-4CF7-ABD6-B2E55995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1716" y="4440168"/>
                <a:ext cx="8148568" cy="1701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15A759D-0EE7-47EE-9833-48EAF444C183}"/>
              </a:ext>
            </a:extLst>
          </p:cNvPr>
          <p:cNvSpPr/>
          <p:nvPr/>
        </p:nvSpPr>
        <p:spPr>
          <a:xfrm rot="1878140">
            <a:off x="4445087" y="2195122"/>
            <a:ext cx="778852" cy="53832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E6C507A-A40D-4302-991C-C0E1064CBC46}"/>
              </a:ext>
            </a:extLst>
          </p:cNvPr>
          <p:cNvSpPr/>
          <p:nvPr/>
        </p:nvSpPr>
        <p:spPr>
          <a:xfrm rot="1878140">
            <a:off x="6044863" y="2142389"/>
            <a:ext cx="778852" cy="53832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5C2662-1A6D-4C8A-B5B2-F89389F7199D}"/>
              </a:ext>
            </a:extLst>
          </p:cNvPr>
          <p:cNvSpPr/>
          <p:nvPr/>
        </p:nvSpPr>
        <p:spPr>
          <a:xfrm rot="1878140">
            <a:off x="5297492" y="2155367"/>
            <a:ext cx="778852" cy="53832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Arrow: Left 11">
                <a:extLst>
                  <a:ext uri="{FF2B5EF4-FFF2-40B4-BE49-F238E27FC236}">
                    <a16:creationId xmlns:a16="http://schemas.microsoft.com/office/drawing/2014/main" id="{C5F7F5F9-AEBC-4E4E-B8DF-9D18DDA5E296}"/>
                  </a:ext>
                </a:extLst>
              </p:cNvPr>
              <p:cNvSpPr/>
              <p:nvPr/>
            </p:nvSpPr>
            <p:spPr>
              <a:xfrm>
                <a:off x="7313826" y="2620231"/>
                <a:ext cx="3340922" cy="447261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𝐴𝑢𝑡𝑜𝑐𝑎𝑡𝑎𝑙𝑦𝑠𝑖𝑠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𝑅𝑒𝑎𝑐𝑡𝑖𝑜𝑛𝑠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&amp;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2" name="Arrow: Left 11">
                <a:extLst>
                  <a:ext uri="{FF2B5EF4-FFF2-40B4-BE49-F238E27FC236}">
                    <a16:creationId xmlns:a16="http://schemas.microsoft.com/office/drawing/2014/main" id="{C5F7F5F9-AEBC-4E4E-B8DF-9D18DDA5E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26" y="2620231"/>
                <a:ext cx="3340922" cy="447261"/>
              </a:xfrm>
              <a:prstGeom prst="lef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Arrow: Left 12">
                <a:extLst>
                  <a:ext uri="{FF2B5EF4-FFF2-40B4-BE49-F238E27FC236}">
                    <a16:creationId xmlns:a16="http://schemas.microsoft.com/office/drawing/2014/main" id="{83472EE7-4CD4-4BB8-AC15-636F7C5955AA}"/>
                  </a:ext>
                </a:extLst>
              </p:cNvPr>
              <p:cNvSpPr/>
              <p:nvPr/>
            </p:nvSpPr>
            <p:spPr>
              <a:xfrm>
                <a:off x="7313826" y="3030363"/>
                <a:ext cx="3340922" cy="447261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𝐴𝑢𝑡𝑜𝑐𝑎𝑡𝑎𝑙𝑦𝑠𝑖𝑠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𝑅𝑒𝑎𝑐𝑡𝑖𝑜𝑛𝑠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&amp;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>
          <p:sp>
            <p:nvSpPr>
              <p:cNvPr id="13" name="Arrow: Left 12">
                <a:extLst>
                  <a:ext uri="{FF2B5EF4-FFF2-40B4-BE49-F238E27FC236}">
                    <a16:creationId xmlns:a16="http://schemas.microsoft.com/office/drawing/2014/main" id="{83472EE7-4CD4-4BB8-AC15-636F7C595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26" y="3030363"/>
                <a:ext cx="3340922" cy="447261"/>
              </a:xfrm>
              <a:prstGeom prst="lef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Arrow: Left 13">
                <a:extLst>
                  <a:ext uri="{FF2B5EF4-FFF2-40B4-BE49-F238E27FC236}">
                    <a16:creationId xmlns:a16="http://schemas.microsoft.com/office/drawing/2014/main" id="{BFAD411B-3762-44E0-9015-D97CFB298C04}"/>
                  </a:ext>
                </a:extLst>
              </p:cNvPr>
              <p:cNvSpPr/>
              <p:nvPr/>
            </p:nvSpPr>
            <p:spPr>
              <a:xfrm>
                <a:off x="7313825" y="3386090"/>
                <a:ext cx="2385391" cy="447261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𝐷𝑒𝑐𝑎𝑦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𝑅𝑒𝑎𝑐𝑡𝑖𝑜𝑛𝑠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>
          <p:sp>
            <p:nvSpPr>
              <p:cNvPr id="14" name="Arrow: Left 13">
                <a:extLst>
                  <a:ext uri="{FF2B5EF4-FFF2-40B4-BE49-F238E27FC236}">
                    <a16:creationId xmlns:a16="http://schemas.microsoft.com/office/drawing/2014/main" id="{BFAD411B-3762-44E0-9015-D97CFB298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25" y="3386090"/>
                <a:ext cx="2385391" cy="447261"/>
              </a:xfrm>
              <a:prstGeom prst="lef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Arrow: Left 14">
                <a:extLst>
                  <a:ext uri="{FF2B5EF4-FFF2-40B4-BE49-F238E27FC236}">
                    <a16:creationId xmlns:a16="http://schemas.microsoft.com/office/drawing/2014/main" id="{7DA859A9-9585-4B76-AF11-DC1EE67B26F8}"/>
                  </a:ext>
                </a:extLst>
              </p:cNvPr>
              <p:cNvSpPr/>
              <p:nvPr/>
            </p:nvSpPr>
            <p:spPr>
              <a:xfrm>
                <a:off x="7313825" y="3814081"/>
                <a:ext cx="2385391" cy="447261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𝐷𝑒𝑐𝑎𝑦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𝑅𝑒𝑎𝑐𝑡𝑖𝑜𝑛𝑠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>
          <p:sp>
            <p:nvSpPr>
              <p:cNvPr id="15" name="Arrow: Left 14">
                <a:extLst>
                  <a:ext uri="{FF2B5EF4-FFF2-40B4-BE49-F238E27FC236}">
                    <a16:creationId xmlns:a16="http://schemas.microsoft.com/office/drawing/2014/main" id="{7DA859A9-9585-4B76-AF11-DC1EE67B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25" y="3814081"/>
                <a:ext cx="2385391" cy="447261"/>
              </a:xfrm>
              <a:prstGeom prst="lef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DEAA6-E405-4527-8FC4-5C0FDB69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Stoichiometry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/>
                      <m:t>S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09648" y="955628"/>
                <a:ext cx="10172701" cy="13038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2">
                <a:extLst>
                  <a:ext uri="{FF2B5EF4-FFF2-40B4-BE49-F238E27FC236}">
                    <a16:creationId xmlns:a16="http://schemas.microsoft.com/office/drawing/2014/main" id="{6BDD3E76-E3E7-4CF7-ABD6-B2E5599587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1714" y="2578093"/>
                <a:ext cx="8148568" cy="17018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</m:t>
                      </m:r>
                    </m:oMath>
                  </m:oMathPara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mc:Choice>
        <mc:Fallback>
          <p:sp>
            <p:nvSpPr>
              <p:cNvPr id="6" name="Text Box 2">
                <a:extLst>
                  <a:ext uri="{FF2B5EF4-FFF2-40B4-BE49-F238E27FC236}">
                    <a16:creationId xmlns:a16="http://schemas.microsoft.com/office/drawing/2014/main" id="{6BDD3E76-E3E7-4CF7-ABD6-B2E55995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1714" y="2578093"/>
                <a:ext cx="8148568" cy="1701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D0716C-904D-47A3-BA39-90C90396941A}"/>
                  </a:ext>
                </a:extLst>
              </p:cNvPr>
              <p:cNvSpPr txBox="1"/>
              <p:nvPr/>
            </p:nvSpPr>
            <p:spPr>
              <a:xfrm>
                <a:off x="1491072" y="4598504"/>
                <a:ext cx="9209852" cy="818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𝑠</m:t>
                        </m:r>
                      </m:e>
                      <m:sub>
                        <m:r>
                          <a:rPr lang="en-US" sz="2400" i="1"/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can be thought of, as a change in the state of the system </a:t>
                </a:r>
                <a14:m>
                  <m:oMath xmlns:m="http://schemas.openxmlformats.org/officeDocument/2006/math">
                    <m:r>
                      <a:rPr lang="en-US" sz="2400" i="1"/>
                      <m:t>𝑥</m:t>
                    </m:r>
                    <m:r>
                      <a:rPr lang="en-US" sz="2400" i="1"/>
                      <m:t>= </m:t>
                    </m:r>
                    <m:d>
                      <m:dPr>
                        <m:ctrlPr>
                          <a:rPr lang="en-US" sz="2400" i="1"/>
                        </m:ctrlPr>
                      </m:dPr>
                      <m:e>
                        <m:eqArr>
                          <m:eqArrPr>
                            <m:ctrlPr>
                              <a:rPr lang="en-US" sz="2400" i="1"/>
                            </m:ctrlPr>
                          </m:eqArrPr>
                          <m:e>
                            <m:f>
                              <m:fPr>
                                <m:type m:val="noBar"/>
                                <m:ctrlPr>
                                  <a:rPr lang="en-US" sz="2400" i="1"/>
                                </m:ctrlPr>
                              </m:fPr>
                              <m:num>
                                <m:r>
                                  <a:rPr lang="en-US" sz="2400" i="1"/>
                                  <m:t>𝑎</m:t>
                                </m:r>
                              </m:num>
                              <m:den>
                                <m:r>
                                  <a:rPr lang="en-US" sz="2400" i="1"/>
                                  <m:t>𝑑</m:t>
                                </m:r>
                              </m:den>
                            </m:f>
                          </m:e>
                          <m:e>
                            <m:r>
                              <a:rPr lang="en-US" sz="2400" i="1"/>
                              <m:t>𝑙</m:t>
                            </m:r>
                          </m:e>
                        </m:eqAr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D0716C-904D-47A3-BA39-90C903969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072" y="4598504"/>
                <a:ext cx="9209852" cy="818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F095A9-7A0D-4E3F-A282-F75740E0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5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dirty="0"/>
              <a:t> Transition Rates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0F7EAC7-501B-4F27-A9B2-962882475291}"/>
                  </a:ext>
                </a:extLst>
              </p:cNvPr>
              <p:cNvSpPr/>
              <p:nvPr/>
            </p:nvSpPr>
            <p:spPr>
              <a:xfrm>
                <a:off x="2855843" y="2598003"/>
                <a:ext cx="648031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𝜖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represents the transition rate from state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to the state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𝜖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0F7EAC7-501B-4F27-A9B2-962882475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843" y="2598003"/>
                <a:ext cx="6480313" cy="830997"/>
              </a:xfrm>
              <a:prstGeom prst="rect">
                <a:avLst/>
              </a:prstGeom>
              <a:blipFill>
                <a:blip r:embed="rId2"/>
                <a:stretch>
                  <a:fillRect t="-5839" b="-13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57E3CA-0AFE-4812-8BBB-B323CA6C2745}"/>
                  </a:ext>
                </a:extLst>
              </p:cNvPr>
              <p:cNvSpPr/>
              <p:nvPr/>
            </p:nvSpPr>
            <p:spPr>
              <a:xfrm>
                <a:off x="1697931" y="3767508"/>
                <a:ext cx="8796133" cy="1048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𝑟𝑒𝑎𝑐𝑡𝑖𝑜𝑛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  ×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𝑐𝑜𝑛𝑐𝑒𝑛𝑡𝑒𝑟𝑎𝑡𝑖𝑜𝑛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𝑟𝑒𝑎𝑐𝑡𝑖𝑜𝑛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 ×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𝑐𝑜𝑛𝑐𝑒𝑛𝑡𝑒𝑟𝑎𝑡𝑖𝑜𝑛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×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𝑐𝑜𝑛𝑐𝑒𝑛𝑡𝑒𝑟𝑎𝑡𝑖𝑜𝑛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57E3CA-0AFE-4812-8BBB-B323CA6C2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931" y="3767508"/>
                <a:ext cx="8796133" cy="1048749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9D407-3D0E-4016-BC73-5C9E2727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B3B72-6DC9-4106-B72C-A1E859ADB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48" t="36322" r="26087" b="50000"/>
          <a:stretch/>
        </p:blipFill>
        <p:spPr>
          <a:xfrm>
            <a:off x="9765574" y="2852818"/>
            <a:ext cx="1131024" cy="3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4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dirty="0"/>
              <a:t> Transition Rates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AC0197DC-A015-427D-9462-DCEDDF115F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1745" y="3107083"/>
                <a:ext cx="8008510" cy="149142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sz="2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II)</a:t>
                </a:r>
                <a:endParaRPr lang="en-US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US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,  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             </a:t>
                </a:r>
                <a:endParaRPr lang="en-US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mc:Choice>
        <mc:Fallback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AC0197DC-A015-427D-9462-DCEDDF115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1745" y="3107083"/>
                <a:ext cx="8008510" cy="1491423"/>
              </a:xfrm>
              <a:prstGeom prst="rect">
                <a:avLst/>
              </a:prstGeom>
              <a:blipFill>
                <a:blip r:embed="rId2"/>
                <a:stretch>
                  <a:fillRect t="-2033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C4F84-4576-44A2-BB34-D917F3BC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dirty="0"/>
              <a:t> Master Equation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ED32013-1ED1-417F-890B-FBB2DED6F4EB}"/>
                  </a:ext>
                </a:extLst>
              </p:cNvPr>
              <p:cNvSpPr/>
              <p:nvPr/>
            </p:nvSpPr>
            <p:spPr>
              <a:xfrm>
                <a:off x="1147554" y="3469414"/>
                <a:ext cx="9896887" cy="1129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ED32013-1ED1-417F-890B-FBB2DED6F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554" y="3469414"/>
                <a:ext cx="9896887" cy="11290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EC633-E98F-4393-932E-A74EBB33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1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dirty="0"/>
              <a:t> Master Equation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ED32013-1ED1-417F-890B-FBB2DED6F4EB}"/>
                  </a:ext>
                </a:extLst>
              </p:cNvPr>
              <p:cNvSpPr/>
              <p:nvPr/>
            </p:nvSpPr>
            <p:spPr>
              <a:xfrm>
                <a:off x="1147554" y="2488753"/>
                <a:ext cx="9896887" cy="1129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ED32013-1ED1-417F-890B-FBB2DED6F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554" y="2488753"/>
                <a:ext cx="9896887" cy="11290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64DCA5A-379D-48E8-B3F9-6AD657CFDD37}"/>
                  </a:ext>
                </a:extLst>
              </p:cNvPr>
              <p:cNvSpPr/>
              <p:nvPr/>
            </p:nvSpPr>
            <p:spPr>
              <a:xfrm>
                <a:off x="1439392" y="3847103"/>
                <a:ext cx="47198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By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64DCA5A-379D-48E8-B3F9-6AD657CFD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92" y="3847103"/>
                <a:ext cx="4719882" cy="400110"/>
              </a:xfrm>
              <a:prstGeom prst="rect">
                <a:avLst/>
              </a:prstGeom>
              <a:blipFill>
                <a:blip r:embed="rId3"/>
                <a:stretch>
                  <a:fillRect l="-1292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B8D79F-9570-443D-88C4-4DC12882B24C}"/>
                  </a:ext>
                </a:extLst>
              </p:cNvPr>
              <p:cNvSpPr/>
              <p:nvPr/>
            </p:nvSpPr>
            <p:spPr>
              <a:xfrm>
                <a:off x="3456797" y="4783514"/>
                <a:ext cx="5278406" cy="1129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B8D79F-9570-443D-88C4-4DC12882B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797" y="4783514"/>
                <a:ext cx="527840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1DC2-5D77-4954-A854-FB2AD8E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4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dirty="0"/>
              <a:t> Master Equation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CF1B94-4A1F-474E-B4FF-D08111C73EAA}"/>
                  </a:ext>
                </a:extLst>
              </p:cNvPr>
              <p:cNvSpPr/>
              <p:nvPr/>
            </p:nvSpPr>
            <p:spPr>
              <a:xfrm>
                <a:off x="1152940" y="2842782"/>
                <a:ext cx="9548189" cy="1172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4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</m:e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+…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CF1B94-4A1F-474E-B4FF-D08111C73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0" y="2842782"/>
                <a:ext cx="9548189" cy="11724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532899-D59C-4120-AA5A-4FE449D8EC64}"/>
                  </a:ext>
                </a:extLst>
              </p:cNvPr>
              <p:cNvSpPr/>
              <p:nvPr/>
            </p:nvSpPr>
            <p:spPr>
              <a:xfrm>
                <a:off x="2457951" y="4598506"/>
                <a:ext cx="7276094" cy="120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4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</m:e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+… </m:t>
                          </m:r>
                        </m:e>
                      </m:nary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532899-D59C-4120-AA5A-4FE449D8E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951" y="4598506"/>
                <a:ext cx="7276094" cy="1205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E8E63C-EA53-43B5-B99F-49D63C15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Some Homochirality Jargon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B70F7-42A3-462F-AC94-B0F685530157}"/>
              </a:ext>
            </a:extLst>
          </p:cNvPr>
          <p:cNvSpPr txBox="1"/>
          <p:nvPr/>
        </p:nvSpPr>
        <p:spPr>
          <a:xfrm>
            <a:off x="1009649" y="3237144"/>
            <a:ext cx="10172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enantiomer: </a:t>
            </a:r>
            <a:r>
              <a:rPr lang="en-US" sz="2400" dirty="0"/>
              <a:t>each category of chiral molecules. (We can think of them as a particular type of isomers)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racemic solution</a:t>
            </a:r>
            <a:r>
              <a:rPr lang="en-US" sz="2400" dirty="0"/>
              <a:t>: solutions of 50% right-handed and 50% left-handed molecules.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homochiral solution: </a:t>
            </a:r>
            <a:r>
              <a:rPr lang="en-US" sz="2400" dirty="0"/>
              <a:t>solution of all left-handed or all right-handed molecules.</a:t>
            </a:r>
          </a:p>
          <a:p>
            <a:pPr marL="285750" indent="-285750" algn="just">
              <a:buFontTx/>
              <a:buChar char="-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49DC2-D3F7-46A3-99D3-59AC5110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2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dirty="0"/>
              <a:t> Master Equation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532899-D59C-4120-AA5A-4FE449D8EC64}"/>
                  </a:ext>
                </a:extLst>
              </p:cNvPr>
              <p:cNvSpPr/>
              <p:nvPr/>
            </p:nvSpPr>
            <p:spPr>
              <a:xfrm>
                <a:off x="2629727" y="2429126"/>
                <a:ext cx="6932539" cy="120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4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</m:e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+… </m:t>
                          </m:r>
                        </m:e>
                      </m:nary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532899-D59C-4120-AA5A-4FE449D8E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727" y="2429126"/>
                <a:ext cx="6932539" cy="120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C1042D-C8F8-4A38-87B3-7A7F21C68F3D}"/>
                  </a:ext>
                </a:extLst>
              </p:cNvPr>
              <p:cNvSpPr/>
              <p:nvPr/>
            </p:nvSpPr>
            <p:spPr>
              <a:xfrm>
                <a:off x="2417692" y="4982505"/>
                <a:ext cx="7044360" cy="919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C1042D-C8F8-4A38-87B3-7A7F21C68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92" y="4982505"/>
                <a:ext cx="7044360" cy="919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A45F6B-CE8E-49BB-8B49-6CE24D52FDE9}"/>
                  </a:ext>
                </a:extLst>
              </p:cNvPr>
              <p:cNvSpPr/>
              <p:nvPr/>
            </p:nvSpPr>
            <p:spPr>
              <a:xfrm>
                <a:off x="3219375" y="3998560"/>
                <a:ext cx="57532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emember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 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A45F6B-CE8E-49BB-8B49-6CE24D52FD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375" y="3998560"/>
                <a:ext cx="5753242" cy="461665"/>
              </a:xfrm>
              <a:prstGeom prst="rect">
                <a:avLst/>
              </a:prstGeom>
              <a:blipFill>
                <a:blip r:embed="rId4"/>
                <a:stretch>
                  <a:fillRect l="-1589" t="-131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BC69-D4DE-44DE-B826-E2EDB031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dirty="0"/>
              <a:t> Drift Vector H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2">
                <a:extLst>
                  <a:ext uri="{FF2B5EF4-FFF2-40B4-BE49-F238E27FC236}">
                    <a16:creationId xmlns:a16="http://schemas.microsoft.com/office/drawing/2014/main" id="{C2909B45-40C3-4641-8895-2B4AB1F964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0985" y="3141571"/>
                <a:ext cx="7910029" cy="209674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(III)</a:t>
                </a:r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 Box 2">
                <a:extLst>
                  <a:ext uri="{FF2B5EF4-FFF2-40B4-BE49-F238E27FC236}">
                    <a16:creationId xmlns:a16="http://schemas.microsoft.com/office/drawing/2014/main" id="{C2909B45-40C3-4641-8895-2B4AB1F9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0985" y="3141571"/>
                <a:ext cx="7910029" cy="2096742"/>
              </a:xfrm>
              <a:prstGeom prst="rect">
                <a:avLst/>
              </a:prstGeom>
              <a:blipFill>
                <a:blip r:embed="rId2"/>
                <a:stretch>
                  <a:fillRect t="-115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9A3AB-29A6-464A-BD12-4F3269B8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2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600" dirty="0"/>
              <a:t> Diffusion Matrix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77532A6-4D7C-4139-9210-5DF10A7895C2}"/>
                  </a:ext>
                </a:extLst>
              </p:cNvPr>
              <p:cNvSpPr/>
              <p:nvPr/>
            </p:nvSpPr>
            <p:spPr>
              <a:xfrm>
                <a:off x="1009648" y="2570770"/>
                <a:ext cx="628883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ea typeface="Times New Roman" panose="02020603050405020304" pitchFamily="18" charset="0"/>
                  </a:rPr>
                  <a:t>Concentrate only on the first transition, namely index </a:t>
                </a:r>
                <a14:m>
                  <m:oMath xmlns:m="http://schemas.openxmlformats.org/officeDocument/2006/math">
                    <m:r>
                      <a:rPr lang="en-US" sz="2000" i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77532A6-4D7C-4139-9210-5DF10A789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8" y="2570770"/>
                <a:ext cx="6288837" cy="400110"/>
              </a:xfrm>
              <a:prstGeom prst="rect">
                <a:avLst/>
              </a:prstGeom>
              <a:blipFill>
                <a:blip r:embed="rId2"/>
                <a:stretch>
                  <a:fillRect l="-1067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163037-6916-4695-BF60-DEC3A77A1657}"/>
                  </a:ext>
                </a:extLst>
              </p:cNvPr>
              <p:cNvSpPr/>
              <p:nvPr/>
            </p:nvSpPr>
            <p:spPr>
              <a:xfrm>
                <a:off x="528599" y="3091206"/>
                <a:ext cx="7250933" cy="1030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∂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</m:sub>
                                  </m:s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163037-6916-4695-BF60-DEC3A77A1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99" y="3091206"/>
                <a:ext cx="7250933" cy="1030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5A755F-1665-447C-8C72-D93E902CAE6D}"/>
                  </a:ext>
                </a:extLst>
              </p:cNvPr>
              <p:cNvSpPr/>
              <p:nvPr/>
            </p:nvSpPr>
            <p:spPr>
              <a:xfrm>
                <a:off x="5422128" y="4242071"/>
                <a:ext cx="6096000" cy="97879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5A755F-1665-447C-8C72-D93E902CA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128" y="4242071"/>
                <a:ext cx="6096000" cy="978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AAE3205-657A-4D36-B18B-23CF5F10E6EB}"/>
              </a:ext>
            </a:extLst>
          </p:cNvPr>
          <p:cNvCxnSpPr>
            <a:cxnSpLocks/>
          </p:cNvCxnSpPr>
          <p:nvPr/>
        </p:nvCxnSpPr>
        <p:spPr>
          <a:xfrm>
            <a:off x="8852453" y="4439480"/>
            <a:ext cx="45085" cy="184150"/>
          </a:xfrm>
          <a:prstGeom prst="curvedConnector3">
            <a:avLst>
              <a:gd name="adj1" fmla="val 866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B05AF5-FDA5-47EC-8BE1-A1C992399947}"/>
              </a:ext>
            </a:extLst>
          </p:cNvPr>
          <p:cNvCxnSpPr>
            <a:cxnSpLocks/>
          </p:cNvCxnSpPr>
          <p:nvPr/>
        </p:nvCxnSpPr>
        <p:spPr>
          <a:xfrm>
            <a:off x="9179795" y="4591639"/>
            <a:ext cx="759335" cy="749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8E70EB-A165-449C-94F7-98E50E562111}"/>
                  </a:ext>
                </a:extLst>
              </p:cNvPr>
              <p:cNvSpPr/>
              <p:nvPr/>
            </p:nvSpPr>
            <p:spPr>
              <a:xfrm>
                <a:off x="673872" y="4281829"/>
                <a:ext cx="4748256" cy="20846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But we should repeat this for all the other three transitions and sum them all to get the right </a:t>
                </a:r>
                <a14:m>
                  <m:oMath xmlns:m="http://schemas.openxmlformats.org/officeDocument/2006/math">
                    <m:r>
                      <a:rPr lang="en-US" sz="2000" i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000" i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2000" i="1"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sz="2000" i="1"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8E70EB-A165-449C-94F7-98E50E562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72" y="4281829"/>
                <a:ext cx="4748256" cy="2084673"/>
              </a:xfrm>
              <a:prstGeom prst="rect">
                <a:avLst/>
              </a:prstGeom>
              <a:blipFill>
                <a:blip r:embed="rId5"/>
                <a:stretch>
                  <a:fillRect l="-1414" t="-877" r="-1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DEB1CD-59CD-4BD6-B5BF-E78E2D26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4657E6-5A76-4407-9469-46BC7DB60993}"/>
                  </a:ext>
                </a:extLst>
              </p:cNvPr>
              <p:cNvSpPr txBox="1"/>
              <p:nvPr/>
            </p:nvSpPr>
            <p:spPr>
              <a:xfrm>
                <a:off x="5051067" y="5208941"/>
                <a:ext cx="6838122" cy="978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𝑐𝑜𝑛𝑠𝑖𝑑𝑒𝑟𝑖𝑛𝑔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𝑜𝑛𝑙𝑦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𝑡𝑟𝑎𝑛𝑠𝑖𝑡𝑖𝑜𝑛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1=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4657E6-5A76-4407-9469-46BC7DB60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067" y="5208941"/>
                <a:ext cx="6838122" cy="978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82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3600" dirty="0"/>
              <a:t>The Fokker Planck Equation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5F471B26-177C-4576-9DCE-B8600FA36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1837" y="2974008"/>
                <a:ext cx="8188325" cy="1955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(IV)</a:t>
                </a:r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𝒋𝒌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+… </m:t>
                          </m:r>
                        </m:e>
                      </m:nary>
                    </m:oMath>
                  </m:oMathPara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5F471B26-177C-4576-9DCE-B8600FA3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1837" y="2974008"/>
                <a:ext cx="8188325" cy="1955800"/>
              </a:xfrm>
              <a:prstGeom prst="rect">
                <a:avLst/>
              </a:prstGeom>
              <a:blipFill>
                <a:blip r:embed="rId2"/>
                <a:stretch>
                  <a:fillRect t="-154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F00981-526E-4B24-AEA2-91BC4C41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3600" dirty="0"/>
              <a:t>The Langevin Equation</a:t>
            </a:r>
            <a:endParaRPr lang="en-US" sz="1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F00981-526E-4B24-AEA2-91BC4C41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90BE4E8C-CD36-43BB-95A8-0B94104D31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583" y="2761835"/>
                <a:ext cx="8214829" cy="208846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(V)</a:t>
                </a:r>
                <a:endParaRPr lang="en-US" sz="2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𝑮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90BE4E8C-CD36-43BB-95A8-0B94104D3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8583" y="2761835"/>
                <a:ext cx="8214829" cy="2088460"/>
              </a:xfrm>
              <a:prstGeom prst="rect">
                <a:avLst/>
              </a:prstGeom>
              <a:blipFill>
                <a:blip r:embed="rId2"/>
                <a:stretch>
                  <a:fillRect t="-2609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1240FE-3293-489D-8079-54BF185D1501}"/>
                  </a:ext>
                </a:extLst>
              </p:cNvPr>
              <p:cNvSpPr/>
              <p:nvPr/>
            </p:nvSpPr>
            <p:spPr>
              <a:xfrm>
                <a:off x="2093843" y="4972210"/>
                <a:ext cx="7315200" cy="380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b="1" i="1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𝑮</m:t>
                    </m:r>
                  </m:oMath>
                </a14:m>
                <a:r>
                  <a:rPr lang="en-US" b="1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satisfies the relation </a:t>
                </a:r>
                <a14:m>
                  <m:oMath xmlns:m="http://schemas.openxmlformats.org/officeDocument/2006/math">
                    <m:r>
                      <a:rPr lang="en-US" b="1" i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𝑮</m:t>
                    </m:r>
                    <m:sSup>
                      <m:sSupPr>
                        <m:ctrlPr>
                          <a:rPr lang="en-US" b="1" i="1"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p>
                        <m:r>
                          <a:rPr lang="en-US" b="1" i="1"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en-US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i="1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is a Gaussian white noise.</a:t>
                </a:r>
                <a:endParaRPr lang="en-US" sz="16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1240FE-3293-489D-8079-54BF185D1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843" y="4972210"/>
                <a:ext cx="7315200" cy="380425"/>
              </a:xfrm>
              <a:prstGeom prst="rect">
                <a:avLst/>
              </a:prstGeom>
              <a:blipFill>
                <a:blip r:embed="rId3"/>
                <a:stretch>
                  <a:fillRect l="-667" t="-4839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7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955628"/>
            <a:ext cx="10172701" cy="1303867"/>
          </a:xfrm>
        </p:spPr>
        <p:txBody>
          <a:bodyPr>
            <a:normAutofit/>
          </a:bodyPr>
          <a:lstStyle/>
          <a:p>
            <a:r>
              <a:rPr lang="en-US" sz="3600" dirty="0"/>
              <a:t>The Stochastic Model 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2">
                <a:extLst>
                  <a:ext uri="{FF2B5EF4-FFF2-40B4-BE49-F238E27FC236}">
                    <a16:creationId xmlns:a16="http://schemas.microsoft.com/office/drawing/2014/main" id="{BD1949A6-437A-4F11-8719-58F08DFDD8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3784" y="2483061"/>
                <a:ext cx="6344427" cy="189187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 </m:t>
                          </m:r>
                        </m:e>
                      </m:ra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𝜂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 Box 2">
                <a:extLst>
                  <a:ext uri="{FF2B5EF4-FFF2-40B4-BE49-F238E27FC236}">
                    <a16:creationId xmlns:a16="http://schemas.microsoft.com/office/drawing/2014/main" id="{BD1949A6-437A-4F11-8719-58F08DFDD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3784" y="2483061"/>
                <a:ext cx="6344427" cy="18918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2">
                <a:extLst>
                  <a:ext uri="{FF2B5EF4-FFF2-40B4-BE49-F238E27FC236}">
                    <a16:creationId xmlns:a16="http://schemas.microsoft.com/office/drawing/2014/main" id="{306A2541-07B9-453D-854B-9DA083FE47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472" y="4598506"/>
                <a:ext cx="6623050" cy="9480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1− 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𝑤𝑖𝑡h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 Box 2">
                <a:extLst>
                  <a:ext uri="{FF2B5EF4-FFF2-40B4-BE49-F238E27FC236}">
                    <a16:creationId xmlns:a16="http://schemas.microsoft.com/office/drawing/2014/main" id="{306A2541-07B9-453D-854B-9DA083FE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4472" y="4598506"/>
                <a:ext cx="6623050" cy="948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F39E5-638C-40D9-A24E-44472E13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0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988" y="982132"/>
            <a:ext cx="8922024" cy="874644"/>
          </a:xfrm>
        </p:spPr>
        <p:txBody>
          <a:bodyPr/>
          <a:lstStyle/>
          <a:p>
            <a:r>
              <a:rPr lang="en-US" dirty="0"/>
              <a:t>The Mystery of Homochirality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7025-A48A-4301-9569-3F8D4EB27B16}"/>
              </a:ext>
            </a:extLst>
          </p:cNvPr>
          <p:cNvSpPr/>
          <p:nvPr/>
        </p:nvSpPr>
        <p:spPr>
          <a:xfrm>
            <a:off x="1431236" y="2756450"/>
            <a:ext cx="1404730" cy="8746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Early Earth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BD17C0-F37A-4E75-95AA-3503BA207389}"/>
              </a:ext>
            </a:extLst>
          </p:cNvPr>
          <p:cNvSpPr/>
          <p:nvPr/>
        </p:nvSpPr>
        <p:spPr>
          <a:xfrm>
            <a:off x="3248439" y="2756451"/>
            <a:ext cx="7750865" cy="874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initial state was symmetric: solution of achiral molecules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FE31363-3877-4A4F-85B6-17B5EFA52E28}"/>
              </a:ext>
            </a:extLst>
          </p:cNvPr>
          <p:cNvSpPr/>
          <p:nvPr/>
        </p:nvSpPr>
        <p:spPr>
          <a:xfrm>
            <a:off x="9607826" y="3829878"/>
            <a:ext cx="1391478" cy="99391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18860-B1E9-4B3B-9B1D-8A86A426EE08}"/>
              </a:ext>
            </a:extLst>
          </p:cNvPr>
          <p:cNvSpPr/>
          <p:nvPr/>
        </p:nvSpPr>
        <p:spPr>
          <a:xfrm>
            <a:off x="1431236" y="3889513"/>
            <a:ext cx="7750865" cy="87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</a:t>
            </a:r>
          </a:p>
          <a:p>
            <a:pPr algn="ctr"/>
            <a:r>
              <a:rPr lang="en-US" sz="2400" dirty="0"/>
              <a:t>laws of physics are symmetric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568C9-1B13-450A-8A82-5B2CE437956E}"/>
              </a:ext>
            </a:extLst>
          </p:cNvPr>
          <p:cNvSpPr/>
          <p:nvPr/>
        </p:nvSpPr>
        <p:spPr>
          <a:xfrm>
            <a:off x="1431236" y="5088836"/>
            <a:ext cx="9568068" cy="874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expect a symmetric final state: a biosphere made of a racemic solution</a:t>
            </a:r>
          </a:p>
          <a:p>
            <a:pPr algn="ctr"/>
            <a:r>
              <a:rPr lang="en-US" sz="2400" dirty="0"/>
              <a:t>of chiral molecules</a:t>
            </a: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A07A7517-9C2E-4DED-9034-5D63411847F2}"/>
              </a:ext>
            </a:extLst>
          </p:cNvPr>
          <p:cNvSpPr/>
          <p:nvPr/>
        </p:nvSpPr>
        <p:spPr>
          <a:xfrm>
            <a:off x="8506903" y="4823791"/>
            <a:ext cx="1100923" cy="1199323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43BB1E-1403-4CD6-A3BE-3E45623B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Homochirality: An example of symmetry-breaking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B70F7-42A3-462F-AC94-B0F685530157}"/>
              </a:ext>
            </a:extLst>
          </p:cNvPr>
          <p:cNvSpPr txBox="1"/>
          <p:nvPr/>
        </p:nvSpPr>
        <p:spPr>
          <a:xfrm>
            <a:off x="1009649" y="3002342"/>
            <a:ext cx="10172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 phenomenon in which the </a:t>
            </a:r>
            <a:r>
              <a:rPr lang="en-US" sz="2400" b="1" dirty="0"/>
              <a:t>initial state </a:t>
            </a:r>
            <a:r>
              <a:rPr lang="en-US" sz="2400" dirty="0"/>
              <a:t>and the </a:t>
            </a:r>
            <a:r>
              <a:rPr lang="en-US" sz="2400" b="1" dirty="0"/>
              <a:t>corresponding laws of physics </a:t>
            </a:r>
            <a:r>
              <a:rPr lang="en-US" sz="2400" dirty="0"/>
              <a:t>are symmetric with respect to a particular transformation, but the final state of the system violates that symmetry, is called a symmetry breaking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0C4A8-3009-4A9F-9091-8DB8B020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9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Homochirality: Possible Explaining Theories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646AF83-472F-401B-8FB9-7168CE80A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366445"/>
              </p:ext>
            </p:extLst>
          </p:nvPr>
        </p:nvGraphicFramePr>
        <p:xfrm>
          <a:off x="2032000" y="2358887"/>
          <a:ext cx="8128000" cy="3896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5187D-004B-4B54-92B6-D102F524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7" y="982132"/>
            <a:ext cx="10172701" cy="1303867"/>
          </a:xfrm>
        </p:spPr>
        <p:txBody>
          <a:bodyPr>
            <a:normAutofit/>
          </a:bodyPr>
          <a:lstStyle/>
          <a:p>
            <a:r>
              <a:rPr lang="en-US" sz="3600" dirty="0"/>
              <a:t>Homochirality: Explicit Symmetry-Breaking Theories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B70F7-42A3-462F-AC94-B0F685530157}"/>
              </a:ext>
            </a:extLst>
          </p:cNvPr>
          <p:cNvSpPr txBox="1"/>
          <p:nvPr/>
        </p:nvSpPr>
        <p:spPr>
          <a:xfrm>
            <a:off x="1009649" y="2565021"/>
            <a:ext cx="10172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laws of physics are only approximately symmetric, or there is an asymmetric perturbation to the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DDAD8-E343-4F76-9FDF-20B4738D1433}"/>
              </a:ext>
            </a:extLst>
          </p:cNvPr>
          <p:cNvSpPr txBox="1"/>
          <p:nvPr/>
        </p:nvSpPr>
        <p:spPr>
          <a:xfrm>
            <a:off x="1027454" y="3535529"/>
            <a:ext cx="95655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if life was formed from </a:t>
            </a:r>
            <a:r>
              <a:rPr lang="en-US" sz="2000" b="1" dirty="0"/>
              <a:t>chiral</a:t>
            </a:r>
            <a:r>
              <a:rPr lang="en-US" sz="2000" dirty="0"/>
              <a:t> organic molecules that were produced under a steady radiation of </a:t>
            </a:r>
            <a:r>
              <a:rPr lang="en-US" sz="2000" b="1" dirty="0"/>
              <a:t>circularly polarized </a:t>
            </a:r>
            <a:r>
              <a:rPr lang="en-US" sz="2000" dirty="0"/>
              <a:t>light, the </a:t>
            </a:r>
            <a:r>
              <a:rPr lang="en-US" sz="2000" b="1" dirty="0"/>
              <a:t>asymmetric interaction </a:t>
            </a:r>
            <a:r>
              <a:rPr lang="en-US" sz="2000" dirty="0"/>
              <a:t>of different enantiomers of chiral molecules with the light over hundreds of millions of years could lead to a significant enantiomeric excess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Unlike electromagnetic interactions, the weak interaction violates mirror symmetry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2EB42-C1CD-409D-929F-6E9EAD8B8065}"/>
              </a:ext>
            </a:extLst>
          </p:cNvPr>
          <p:cNvSpPr txBox="1"/>
          <p:nvPr/>
        </p:nvSpPr>
        <p:spPr>
          <a:xfrm>
            <a:off x="1027454" y="5306256"/>
            <a:ext cx="10172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 common weakness of explicit symmetry-breaking mechanisms is that the </a:t>
            </a:r>
            <a:r>
              <a:rPr lang="en-US" sz="2400" b="1" dirty="0"/>
              <a:t>homochirality achieved is only partial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FFC5-722C-4045-B004-3C35D692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4304</TotalTime>
  <Words>1877</Words>
  <Application>Microsoft Office PowerPoint</Application>
  <PresentationFormat>Widescreen</PresentationFormat>
  <Paragraphs>256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Cambria Math</vt:lpstr>
      <vt:lpstr>Euphemia</vt:lpstr>
      <vt:lpstr>Garamond</vt:lpstr>
      <vt:lpstr>Times New Roman</vt:lpstr>
      <vt:lpstr>Organic</vt:lpstr>
      <vt:lpstr>biological homochirality</vt:lpstr>
      <vt:lpstr>Homochirality: one of the universal features of life</vt:lpstr>
      <vt:lpstr>Homochirality: Where does it show itself?</vt:lpstr>
      <vt:lpstr>Homochirality: What does it mean?</vt:lpstr>
      <vt:lpstr>Some Homochirality Jargon</vt:lpstr>
      <vt:lpstr>The Mystery of Homochirality</vt:lpstr>
      <vt:lpstr>Homochirality: An example of symmetry-breaking</vt:lpstr>
      <vt:lpstr>Homochirality: Possible Explaining Theories</vt:lpstr>
      <vt:lpstr>Homochirality: Explicit Symmetry-Breaking Theories</vt:lpstr>
      <vt:lpstr>Homochirality: Spontaneous Symmetry-Breaking Theories</vt:lpstr>
      <vt:lpstr>Spontaneous Symmetry-Breaking Theories: Frank’s Model</vt:lpstr>
      <vt:lpstr>Spontaneous Symmetry-Breaking Theories: Frank’s Model</vt:lpstr>
      <vt:lpstr>Spontaneous Symmetry-Breaking Theories: Frank’s Model</vt:lpstr>
      <vt:lpstr>Spontaneous Symmetry-Breaking Theories: Frank’s Model</vt:lpstr>
      <vt:lpstr>The Problems with Frank’s Model</vt:lpstr>
      <vt:lpstr>New Proposed Model</vt:lpstr>
      <vt:lpstr>New Proposed Model: Deterministic Approach</vt:lpstr>
      <vt:lpstr>A Change of Approach: Revisiting our Assumptions</vt:lpstr>
      <vt:lpstr>A Change of Approach: Far from Equilibrium Conditions </vt:lpstr>
      <vt:lpstr>The Stochastic Model: The Master Equation</vt:lpstr>
      <vt:lpstr>The Stochastic Model: The Langevin Equation</vt:lpstr>
      <vt:lpstr>The Stochastic Model: The Fokker – Planck Equation</vt:lpstr>
      <vt:lpstr>The Stochastic Model: Gillespie simulations for α&gt;1</vt:lpstr>
      <vt:lpstr>The Stochastic Model: Gillespie simulations for α&lt;1</vt:lpstr>
      <vt:lpstr>The Stochastic Model</vt:lpstr>
      <vt:lpstr>Thermodynamics of the System: principle of microscopic reversibility </vt:lpstr>
      <vt:lpstr>Thermodynamics of the System: Wegscheider’s Condition</vt:lpstr>
      <vt:lpstr>Thermodynamics of the System: Does our system have an equilibrium solution?</vt:lpstr>
      <vt:lpstr>Thermodynamics of the System: closed-system set of reactions</vt:lpstr>
      <vt:lpstr>Thermodynamics of the System: what are the evidence for the necessity of out of equilibrium conditions?</vt:lpstr>
      <vt:lpstr>Thermodynamics of the System: is a homochiral equilibrium state possible?</vt:lpstr>
      <vt:lpstr>Homochirality: The Spatially Extended System </vt:lpstr>
      <vt:lpstr>Homochirality: The Spatially Extended Model </vt:lpstr>
      <vt:lpstr>Homochirality: The Spatially Extended Model Results </vt:lpstr>
      <vt:lpstr>M = 2 Model: different δ regimes</vt:lpstr>
      <vt:lpstr>M = 2 Model: critical α for low δ regime</vt:lpstr>
      <vt:lpstr>M = 2 Model: critical α for high δ regime</vt:lpstr>
      <vt:lpstr>M = 2 Model: Robustness Analysis</vt:lpstr>
      <vt:lpstr>The Spatially Extended Model: Global Homochirality</vt:lpstr>
      <vt:lpstr>The Spatially Extended Model: Correlation Length</vt:lpstr>
      <vt:lpstr>More On Derivations</vt:lpstr>
      <vt:lpstr>Analytical model</vt:lpstr>
      <vt:lpstr>Stoichiometry Matrix S</vt:lpstr>
      <vt:lpstr>Stoichiometry Matrix S</vt:lpstr>
      <vt:lpstr> Transition Rates</vt:lpstr>
      <vt:lpstr> Transition Rates</vt:lpstr>
      <vt:lpstr> Master Equation</vt:lpstr>
      <vt:lpstr> Master Equation</vt:lpstr>
      <vt:lpstr> Master Equation</vt:lpstr>
      <vt:lpstr> Master Equation</vt:lpstr>
      <vt:lpstr> Drift Vector H</vt:lpstr>
      <vt:lpstr> Diffusion Matrix</vt:lpstr>
      <vt:lpstr> The Fokker Planck Equation</vt:lpstr>
      <vt:lpstr> The Langevin Equation</vt:lpstr>
      <vt:lpstr>The Stochastic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homochirality</dc:title>
  <dc:creator>PoD</dc:creator>
  <cp:lastModifiedBy>PoD</cp:lastModifiedBy>
  <cp:revision>70</cp:revision>
  <dcterms:created xsi:type="dcterms:W3CDTF">2023-06-09T09:09:01Z</dcterms:created>
  <dcterms:modified xsi:type="dcterms:W3CDTF">2023-06-20T09:36:05Z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